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6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305" r:id="rId26"/>
    <p:sldId id="283" r:id="rId27"/>
    <p:sldId id="287" r:id="rId28"/>
    <p:sldId id="291" r:id="rId29"/>
    <p:sldId id="289" r:id="rId30"/>
    <p:sldId id="290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998E23-1649-448A-838A-6893ECCAAAE2}" type="doc">
      <dgm:prSet loTypeId="urn:microsoft.com/office/officeart/2005/8/layout/gear1" loCatId="process" qsTypeId="urn:microsoft.com/office/officeart/2005/8/quickstyle/simple1" qsCatId="simple" csTypeId="urn:microsoft.com/office/officeart/2005/8/colors/colorful2" csCatId="colorful" phldr="1"/>
      <dgm:spPr/>
    </dgm:pt>
    <dgm:pt modelId="{95EB218D-6C67-45CF-9E75-66D27DCB6EEE}">
      <dgm:prSet phldrT="[Text]"/>
      <dgm:spPr/>
      <dgm:t>
        <a:bodyPr/>
        <a:lstStyle/>
        <a:p>
          <a:r>
            <a:rPr lang="en-US" dirty="0" smtClean="0"/>
            <a:t>STRAIGHT LINE ACCESS </a:t>
          </a:r>
          <a:endParaRPr lang="en-US" dirty="0"/>
        </a:p>
      </dgm:t>
    </dgm:pt>
    <dgm:pt modelId="{6C023C86-1E3B-49A1-8A32-BD51DA1E89C9}" type="parTrans" cxnId="{16FACFCC-757E-4B57-8719-3822452F5BD2}">
      <dgm:prSet/>
      <dgm:spPr/>
      <dgm:t>
        <a:bodyPr/>
        <a:lstStyle/>
        <a:p>
          <a:endParaRPr lang="en-US"/>
        </a:p>
      </dgm:t>
    </dgm:pt>
    <dgm:pt modelId="{DFD2A379-3D61-4854-90F7-16BFFE44688D}" type="sibTrans" cxnId="{16FACFCC-757E-4B57-8719-3822452F5BD2}">
      <dgm:prSet/>
      <dgm:spPr/>
      <dgm:t>
        <a:bodyPr/>
        <a:lstStyle/>
        <a:p>
          <a:endParaRPr lang="en-US"/>
        </a:p>
      </dgm:t>
    </dgm:pt>
    <dgm:pt modelId="{C26ED074-7CE8-4143-B21A-5276DB701147}">
      <dgm:prSet phldrT="[Text]"/>
      <dgm:spPr/>
      <dgm:t>
        <a:bodyPr/>
        <a:lstStyle/>
        <a:p>
          <a:r>
            <a:rPr lang="en-US" dirty="0" smtClean="0"/>
            <a:t>REMOVALOF CORONAL PULP</a:t>
          </a:r>
          <a:endParaRPr lang="en-US" dirty="0"/>
        </a:p>
      </dgm:t>
    </dgm:pt>
    <dgm:pt modelId="{6546496B-F9B2-4E49-9E81-DFB171AB6F0B}" type="parTrans" cxnId="{E4959540-4CB7-4298-B93F-0189387FD8D3}">
      <dgm:prSet/>
      <dgm:spPr/>
      <dgm:t>
        <a:bodyPr/>
        <a:lstStyle/>
        <a:p>
          <a:endParaRPr lang="en-US"/>
        </a:p>
      </dgm:t>
    </dgm:pt>
    <dgm:pt modelId="{D5E2FA42-D624-4228-94F7-E37DA9EBBC1F}" type="sibTrans" cxnId="{E4959540-4CB7-4298-B93F-0189387FD8D3}">
      <dgm:prSet/>
      <dgm:spPr/>
      <dgm:t>
        <a:bodyPr/>
        <a:lstStyle/>
        <a:p>
          <a:endParaRPr lang="en-US"/>
        </a:p>
      </dgm:t>
    </dgm:pt>
    <dgm:pt modelId="{1237A78E-14A5-4A05-89B8-28AD4C892651}">
      <dgm:prSet phldrT="[Text]"/>
      <dgm:spPr/>
      <dgm:t>
        <a:bodyPr/>
        <a:lstStyle/>
        <a:p>
          <a:r>
            <a:rPr lang="en-US" dirty="0" smtClean="0"/>
            <a:t>COMPLETE REMOVAL  OF PULP CHAMBER ROOF</a:t>
          </a:r>
          <a:endParaRPr lang="en-US" dirty="0"/>
        </a:p>
      </dgm:t>
    </dgm:pt>
    <dgm:pt modelId="{E613E595-0B52-4838-A49D-587EA273CDF9}" type="parTrans" cxnId="{370AA0A0-582B-4698-A4CE-5A0A9BDBEBFF}">
      <dgm:prSet/>
      <dgm:spPr/>
      <dgm:t>
        <a:bodyPr/>
        <a:lstStyle/>
        <a:p>
          <a:endParaRPr lang="en-US"/>
        </a:p>
      </dgm:t>
    </dgm:pt>
    <dgm:pt modelId="{F235D495-39D3-4255-9496-C706F0E04A36}" type="sibTrans" cxnId="{370AA0A0-582B-4698-A4CE-5A0A9BDBEBFF}">
      <dgm:prSet/>
      <dgm:spPr/>
      <dgm:t>
        <a:bodyPr/>
        <a:lstStyle/>
        <a:p>
          <a:endParaRPr lang="en-US"/>
        </a:p>
      </dgm:t>
    </dgm:pt>
    <dgm:pt modelId="{D7BC7097-D9D6-4C32-A71B-12874662B01B}" type="pres">
      <dgm:prSet presAssocID="{F3998E23-1649-448A-838A-6893ECCAAAE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D964249-20CB-454F-943F-735737C8A486}" type="pres">
      <dgm:prSet presAssocID="{95EB218D-6C67-45CF-9E75-66D27DCB6EEE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57AAC5-AD9A-44B8-961F-CCC514CB0FB4}" type="pres">
      <dgm:prSet presAssocID="{95EB218D-6C67-45CF-9E75-66D27DCB6EEE}" presName="gear1srcNode" presStyleLbl="node1" presStyleIdx="0" presStyleCnt="3"/>
      <dgm:spPr/>
      <dgm:t>
        <a:bodyPr/>
        <a:lstStyle/>
        <a:p>
          <a:endParaRPr lang="en-US"/>
        </a:p>
      </dgm:t>
    </dgm:pt>
    <dgm:pt modelId="{3576E47F-2C7E-4D6D-B2CD-15CA828C9AD4}" type="pres">
      <dgm:prSet presAssocID="{95EB218D-6C67-45CF-9E75-66D27DCB6EEE}" presName="gear1dstNode" presStyleLbl="node1" presStyleIdx="0" presStyleCnt="3"/>
      <dgm:spPr/>
      <dgm:t>
        <a:bodyPr/>
        <a:lstStyle/>
        <a:p>
          <a:endParaRPr lang="en-US"/>
        </a:p>
      </dgm:t>
    </dgm:pt>
    <dgm:pt modelId="{A44375FA-6308-46B7-8009-5475EBA5137B}" type="pres">
      <dgm:prSet presAssocID="{C26ED074-7CE8-4143-B21A-5276DB701147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EE90AD-7144-46C2-9E6C-93EE947D7EA5}" type="pres">
      <dgm:prSet presAssocID="{C26ED074-7CE8-4143-B21A-5276DB701147}" presName="gear2srcNode" presStyleLbl="node1" presStyleIdx="1" presStyleCnt="3"/>
      <dgm:spPr/>
      <dgm:t>
        <a:bodyPr/>
        <a:lstStyle/>
        <a:p>
          <a:endParaRPr lang="en-US"/>
        </a:p>
      </dgm:t>
    </dgm:pt>
    <dgm:pt modelId="{D1DA938E-8699-43C8-B19A-2D9DCACE7657}" type="pres">
      <dgm:prSet presAssocID="{C26ED074-7CE8-4143-B21A-5276DB701147}" presName="gear2dstNode" presStyleLbl="node1" presStyleIdx="1" presStyleCnt="3"/>
      <dgm:spPr/>
      <dgm:t>
        <a:bodyPr/>
        <a:lstStyle/>
        <a:p>
          <a:endParaRPr lang="en-US"/>
        </a:p>
      </dgm:t>
    </dgm:pt>
    <dgm:pt modelId="{6B73CE97-7756-480D-9F42-13876DC273BF}" type="pres">
      <dgm:prSet presAssocID="{1237A78E-14A5-4A05-89B8-28AD4C892651}" presName="gear3" presStyleLbl="node1" presStyleIdx="2" presStyleCnt="3"/>
      <dgm:spPr/>
      <dgm:t>
        <a:bodyPr/>
        <a:lstStyle/>
        <a:p>
          <a:endParaRPr lang="en-US"/>
        </a:p>
      </dgm:t>
    </dgm:pt>
    <dgm:pt modelId="{B6A93EC9-9794-457E-800F-C994E1D06320}" type="pres">
      <dgm:prSet presAssocID="{1237A78E-14A5-4A05-89B8-28AD4C892651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1BDF45-5749-4ADD-86F7-16FEB48BC5DC}" type="pres">
      <dgm:prSet presAssocID="{1237A78E-14A5-4A05-89B8-28AD4C892651}" presName="gear3srcNode" presStyleLbl="node1" presStyleIdx="2" presStyleCnt="3"/>
      <dgm:spPr/>
      <dgm:t>
        <a:bodyPr/>
        <a:lstStyle/>
        <a:p>
          <a:endParaRPr lang="en-US"/>
        </a:p>
      </dgm:t>
    </dgm:pt>
    <dgm:pt modelId="{858B3345-6626-4518-8FA4-8212E30EAA30}" type="pres">
      <dgm:prSet presAssocID="{1237A78E-14A5-4A05-89B8-28AD4C892651}" presName="gear3dstNode" presStyleLbl="node1" presStyleIdx="2" presStyleCnt="3"/>
      <dgm:spPr/>
      <dgm:t>
        <a:bodyPr/>
        <a:lstStyle/>
        <a:p>
          <a:endParaRPr lang="en-US"/>
        </a:p>
      </dgm:t>
    </dgm:pt>
    <dgm:pt modelId="{9994386F-9053-4FFA-B0DE-AC8D247E5940}" type="pres">
      <dgm:prSet presAssocID="{DFD2A379-3D61-4854-90F7-16BFFE44688D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8E0449C6-3B8D-4EBE-A504-DE5FCA790D93}" type="pres">
      <dgm:prSet presAssocID="{D5E2FA42-D624-4228-94F7-E37DA9EBBC1F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1338F3D7-7472-4882-9B30-4249380DA46F}" type="pres">
      <dgm:prSet presAssocID="{F235D495-39D3-4255-9496-C706F0E04A36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20B8F179-355C-4D40-8D63-1CDBAE3EB8E8}" type="presOf" srcId="{95EB218D-6C67-45CF-9E75-66D27DCB6EEE}" destId="{6357AAC5-AD9A-44B8-961F-CCC514CB0FB4}" srcOrd="1" destOrd="0" presId="urn:microsoft.com/office/officeart/2005/8/layout/gear1"/>
    <dgm:cxn modelId="{71E096A9-C453-4010-8BE8-9AA01A1749F9}" type="presOf" srcId="{1237A78E-14A5-4A05-89B8-28AD4C892651}" destId="{401BDF45-5749-4ADD-86F7-16FEB48BC5DC}" srcOrd="2" destOrd="0" presId="urn:microsoft.com/office/officeart/2005/8/layout/gear1"/>
    <dgm:cxn modelId="{185C1186-2D35-4E03-B28D-93DA2A0C513E}" type="presOf" srcId="{C26ED074-7CE8-4143-B21A-5276DB701147}" destId="{76EE90AD-7144-46C2-9E6C-93EE947D7EA5}" srcOrd="1" destOrd="0" presId="urn:microsoft.com/office/officeart/2005/8/layout/gear1"/>
    <dgm:cxn modelId="{1013DD6E-651C-4F54-AB85-50BB998D37CF}" type="presOf" srcId="{1237A78E-14A5-4A05-89B8-28AD4C892651}" destId="{6B73CE97-7756-480D-9F42-13876DC273BF}" srcOrd="0" destOrd="0" presId="urn:microsoft.com/office/officeart/2005/8/layout/gear1"/>
    <dgm:cxn modelId="{D81E3A43-7B13-484F-8FE2-CF50B0B42F39}" type="presOf" srcId="{C26ED074-7CE8-4143-B21A-5276DB701147}" destId="{D1DA938E-8699-43C8-B19A-2D9DCACE7657}" srcOrd="2" destOrd="0" presId="urn:microsoft.com/office/officeart/2005/8/layout/gear1"/>
    <dgm:cxn modelId="{E4959540-4CB7-4298-B93F-0189387FD8D3}" srcId="{F3998E23-1649-448A-838A-6893ECCAAAE2}" destId="{C26ED074-7CE8-4143-B21A-5276DB701147}" srcOrd="1" destOrd="0" parTransId="{6546496B-F9B2-4E49-9E81-DFB171AB6F0B}" sibTransId="{D5E2FA42-D624-4228-94F7-E37DA9EBBC1F}"/>
    <dgm:cxn modelId="{88B84B82-22B9-4BED-817A-3A51A20EE323}" type="presOf" srcId="{DFD2A379-3D61-4854-90F7-16BFFE44688D}" destId="{9994386F-9053-4FFA-B0DE-AC8D247E5940}" srcOrd="0" destOrd="0" presId="urn:microsoft.com/office/officeart/2005/8/layout/gear1"/>
    <dgm:cxn modelId="{DA7A0F2B-B55E-45E7-946F-B440298763A7}" type="presOf" srcId="{C26ED074-7CE8-4143-B21A-5276DB701147}" destId="{A44375FA-6308-46B7-8009-5475EBA5137B}" srcOrd="0" destOrd="0" presId="urn:microsoft.com/office/officeart/2005/8/layout/gear1"/>
    <dgm:cxn modelId="{2AEA188D-532E-4396-BD3F-CFAD1A915EF6}" type="presOf" srcId="{95EB218D-6C67-45CF-9E75-66D27DCB6EEE}" destId="{7D964249-20CB-454F-943F-735737C8A486}" srcOrd="0" destOrd="0" presId="urn:microsoft.com/office/officeart/2005/8/layout/gear1"/>
    <dgm:cxn modelId="{EB872AB0-3FD7-4713-8FE4-203434264231}" type="presOf" srcId="{D5E2FA42-D624-4228-94F7-E37DA9EBBC1F}" destId="{8E0449C6-3B8D-4EBE-A504-DE5FCA790D93}" srcOrd="0" destOrd="0" presId="urn:microsoft.com/office/officeart/2005/8/layout/gear1"/>
    <dgm:cxn modelId="{54EEEBA2-CDD8-4445-8200-E43B93CE9500}" type="presOf" srcId="{F3998E23-1649-448A-838A-6893ECCAAAE2}" destId="{D7BC7097-D9D6-4C32-A71B-12874662B01B}" srcOrd="0" destOrd="0" presId="urn:microsoft.com/office/officeart/2005/8/layout/gear1"/>
    <dgm:cxn modelId="{61D5EA56-D4B1-4988-9C21-57627B121C71}" type="presOf" srcId="{95EB218D-6C67-45CF-9E75-66D27DCB6EEE}" destId="{3576E47F-2C7E-4D6D-B2CD-15CA828C9AD4}" srcOrd="2" destOrd="0" presId="urn:microsoft.com/office/officeart/2005/8/layout/gear1"/>
    <dgm:cxn modelId="{12BA62F7-7108-4BF2-A4A6-2343D6829E7C}" type="presOf" srcId="{1237A78E-14A5-4A05-89B8-28AD4C892651}" destId="{B6A93EC9-9794-457E-800F-C994E1D06320}" srcOrd="1" destOrd="0" presId="urn:microsoft.com/office/officeart/2005/8/layout/gear1"/>
    <dgm:cxn modelId="{A934DAE9-30C6-4864-B02B-F9598D5AF872}" type="presOf" srcId="{F235D495-39D3-4255-9496-C706F0E04A36}" destId="{1338F3D7-7472-4882-9B30-4249380DA46F}" srcOrd="0" destOrd="0" presId="urn:microsoft.com/office/officeart/2005/8/layout/gear1"/>
    <dgm:cxn modelId="{370AA0A0-582B-4698-A4CE-5A0A9BDBEBFF}" srcId="{F3998E23-1649-448A-838A-6893ECCAAAE2}" destId="{1237A78E-14A5-4A05-89B8-28AD4C892651}" srcOrd="2" destOrd="0" parTransId="{E613E595-0B52-4838-A49D-587EA273CDF9}" sibTransId="{F235D495-39D3-4255-9496-C706F0E04A36}"/>
    <dgm:cxn modelId="{16FACFCC-757E-4B57-8719-3822452F5BD2}" srcId="{F3998E23-1649-448A-838A-6893ECCAAAE2}" destId="{95EB218D-6C67-45CF-9E75-66D27DCB6EEE}" srcOrd="0" destOrd="0" parTransId="{6C023C86-1E3B-49A1-8A32-BD51DA1E89C9}" sibTransId="{DFD2A379-3D61-4854-90F7-16BFFE44688D}"/>
    <dgm:cxn modelId="{E95183B7-6347-4D88-BB2E-DF833A06E268}" type="presOf" srcId="{1237A78E-14A5-4A05-89B8-28AD4C892651}" destId="{858B3345-6626-4518-8FA4-8212E30EAA30}" srcOrd="3" destOrd="0" presId="urn:microsoft.com/office/officeart/2005/8/layout/gear1"/>
    <dgm:cxn modelId="{C72CA156-3A0E-4FD1-BA60-C10B6AE778CB}" type="presParOf" srcId="{D7BC7097-D9D6-4C32-A71B-12874662B01B}" destId="{7D964249-20CB-454F-943F-735737C8A486}" srcOrd="0" destOrd="0" presId="urn:microsoft.com/office/officeart/2005/8/layout/gear1"/>
    <dgm:cxn modelId="{5908A8F0-13A9-4A6C-810D-B4F30F306A12}" type="presParOf" srcId="{D7BC7097-D9D6-4C32-A71B-12874662B01B}" destId="{6357AAC5-AD9A-44B8-961F-CCC514CB0FB4}" srcOrd="1" destOrd="0" presId="urn:microsoft.com/office/officeart/2005/8/layout/gear1"/>
    <dgm:cxn modelId="{2CE74A89-57BB-455D-85C6-579F5271569E}" type="presParOf" srcId="{D7BC7097-D9D6-4C32-A71B-12874662B01B}" destId="{3576E47F-2C7E-4D6D-B2CD-15CA828C9AD4}" srcOrd="2" destOrd="0" presId="urn:microsoft.com/office/officeart/2005/8/layout/gear1"/>
    <dgm:cxn modelId="{0415BB97-9CE3-496F-8741-70FC469706C1}" type="presParOf" srcId="{D7BC7097-D9D6-4C32-A71B-12874662B01B}" destId="{A44375FA-6308-46B7-8009-5475EBA5137B}" srcOrd="3" destOrd="0" presId="urn:microsoft.com/office/officeart/2005/8/layout/gear1"/>
    <dgm:cxn modelId="{349E7CDF-33C3-4DDA-8E57-F5EF696608E2}" type="presParOf" srcId="{D7BC7097-D9D6-4C32-A71B-12874662B01B}" destId="{76EE90AD-7144-46C2-9E6C-93EE947D7EA5}" srcOrd="4" destOrd="0" presId="urn:microsoft.com/office/officeart/2005/8/layout/gear1"/>
    <dgm:cxn modelId="{F5B54FA9-F594-4D7D-A85C-E5A8DD49E963}" type="presParOf" srcId="{D7BC7097-D9D6-4C32-A71B-12874662B01B}" destId="{D1DA938E-8699-43C8-B19A-2D9DCACE7657}" srcOrd="5" destOrd="0" presId="urn:microsoft.com/office/officeart/2005/8/layout/gear1"/>
    <dgm:cxn modelId="{59C6E794-998F-40AB-A32B-4B7AC16DED86}" type="presParOf" srcId="{D7BC7097-D9D6-4C32-A71B-12874662B01B}" destId="{6B73CE97-7756-480D-9F42-13876DC273BF}" srcOrd="6" destOrd="0" presId="urn:microsoft.com/office/officeart/2005/8/layout/gear1"/>
    <dgm:cxn modelId="{4BAF8E80-08C6-4559-B66F-00DE96A32AE1}" type="presParOf" srcId="{D7BC7097-D9D6-4C32-A71B-12874662B01B}" destId="{B6A93EC9-9794-457E-800F-C994E1D06320}" srcOrd="7" destOrd="0" presId="urn:microsoft.com/office/officeart/2005/8/layout/gear1"/>
    <dgm:cxn modelId="{3971431D-C25A-4C78-BFCE-4EF2B2B1BADC}" type="presParOf" srcId="{D7BC7097-D9D6-4C32-A71B-12874662B01B}" destId="{401BDF45-5749-4ADD-86F7-16FEB48BC5DC}" srcOrd="8" destOrd="0" presId="urn:microsoft.com/office/officeart/2005/8/layout/gear1"/>
    <dgm:cxn modelId="{1D63C6AB-9E5B-4310-8F73-B51F4C5011DE}" type="presParOf" srcId="{D7BC7097-D9D6-4C32-A71B-12874662B01B}" destId="{858B3345-6626-4518-8FA4-8212E30EAA30}" srcOrd="9" destOrd="0" presId="urn:microsoft.com/office/officeart/2005/8/layout/gear1"/>
    <dgm:cxn modelId="{5B7DB437-D977-4A01-B9B9-E4BB481AC67F}" type="presParOf" srcId="{D7BC7097-D9D6-4C32-A71B-12874662B01B}" destId="{9994386F-9053-4FFA-B0DE-AC8D247E5940}" srcOrd="10" destOrd="0" presId="urn:microsoft.com/office/officeart/2005/8/layout/gear1"/>
    <dgm:cxn modelId="{51B069EC-77B2-45EC-814B-D70B9352F46D}" type="presParOf" srcId="{D7BC7097-D9D6-4C32-A71B-12874662B01B}" destId="{8E0449C6-3B8D-4EBE-A504-DE5FCA790D93}" srcOrd="11" destOrd="0" presId="urn:microsoft.com/office/officeart/2005/8/layout/gear1"/>
    <dgm:cxn modelId="{E3A0EFD9-905D-46C1-8AB5-8DAA4464B0EA}" type="presParOf" srcId="{D7BC7097-D9D6-4C32-A71B-12874662B01B}" destId="{1338F3D7-7472-4882-9B30-4249380DA46F}" srcOrd="12" destOrd="0" presId="urn:microsoft.com/office/officeart/2005/8/layout/gear1"/>
  </dgm:cxnLst>
  <dgm:bg>
    <a:noFill/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B0F91E-0911-4E40-8A20-53FECD65655D}" type="doc">
      <dgm:prSet loTypeId="urn:microsoft.com/office/officeart/2005/8/layout/cycle2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D6B975D-355B-428B-B375-8CB4527FF192}">
      <dgm:prSet phldrT="[Text]"/>
      <dgm:spPr/>
      <dgm:t>
        <a:bodyPr/>
        <a:lstStyle/>
        <a:p>
          <a:r>
            <a:rPr lang="en-US" dirty="0" smtClean="0"/>
            <a:t>CONSERVATION  OF  TOOTH STRUCTURE  </a:t>
          </a:r>
          <a:endParaRPr lang="en-US" dirty="0"/>
        </a:p>
      </dgm:t>
    </dgm:pt>
    <dgm:pt modelId="{A4CE6009-40F2-4908-94AA-43BD91C729C4}" type="parTrans" cxnId="{EAFC44CD-8998-4816-82E1-B889BF1887B3}">
      <dgm:prSet/>
      <dgm:spPr/>
      <dgm:t>
        <a:bodyPr/>
        <a:lstStyle/>
        <a:p>
          <a:endParaRPr lang="en-US"/>
        </a:p>
      </dgm:t>
    </dgm:pt>
    <dgm:pt modelId="{217D7753-D36F-492C-B87C-20D04FDA66AE}" type="sibTrans" cxnId="{EAFC44CD-8998-4816-82E1-B889BF1887B3}">
      <dgm:prSet/>
      <dgm:spPr/>
      <dgm:t>
        <a:bodyPr/>
        <a:lstStyle/>
        <a:p>
          <a:endParaRPr lang="en-US"/>
        </a:p>
      </dgm:t>
    </dgm:pt>
    <dgm:pt modelId="{00065D1A-2A95-4560-882F-4479D8B1230D}">
      <dgm:prSet phldrT="[Text]"/>
      <dgm:spPr/>
      <dgm:t>
        <a:bodyPr/>
        <a:lstStyle/>
        <a:p>
          <a:r>
            <a:rPr lang="en-US" dirty="0" smtClean="0"/>
            <a:t>RETENTION</a:t>
          </a:r>
          <a:endParaRPr lang="en-US" dirty="0"/>
        </a:p>
      </dgm:t>
    </dgm:pt>
    <dgm:pt modelId="{BB08651C-F461-4B93-8DDE-F47B00DE6743}" type="parTrans" cxnId="{7DDC302B-8357-4FC0-8190-532400616A3D}">
      <dgm:prSet/>
      <dgm:spPr/>
      <dgm:t>
        <a:bodyPr/>
        <a:lstStyle/>
        <a:p>
          <a:endParaRPr lang="en-US"/>
        </a:p>
      </dgm:t>
    </dgm:pt>
    <dgm:pt modelId="{560F8F48-E251-4D6F-8B16-6E1D8D3A8F8A}" type="sibTrans" cxnId="{7DDC302B-8357-4FC0-8190-532400616A3D}">
      <dgm:prSet/>
      <dgm:spPr/>
      <dgm:t>
        <a:bodyPr/>
        <a:lstStyle/>
        <a:p>
          <a:endParaRPr lang="en-US"/>
        </a:p>
      </dgm:t>
    </dgm:pt>
    <dgm:pt modelId="{FDFCE694-F9E2-4F3E-BB56-099EDEE9905D}">
      <dgm:prSet phldrT="[Text]"/>
      <dgm:spPr/>
      <dgm:t>
        <a:bodyPr/>
        <a:lstStyle/>
        <a:p>
          <a:r>
            <a:rPr lang="en-US" dirty="0" smtClean="0"/>
            <a:t>AETHETICS</a:t>
          </a:r>
          <a:endParaRPr lang="en-US" dirty="0"/>
        </a:p>
      </dgm:t>
    </dgm:pt>
    <dgm:pt modelId="{BF40AA65-6CA0-436A-AA66-112127099986}" type="parTrans" cxnId="{03E13819-8F1C-4BE3-8A32-B2B484C4E80C}">
      <dgm:prSet/>
      <dgm:spPr/>
      <dgm:t>
        <a:bodyPr/>
        <a:lstStyle/>
        <a:p>
          <a:endParaRPr lang="en-US"/>
        </a:p>
      </dgm:t>
    </dgm:pt>
    <dgm:pt modelId="{0F83D0D8-C193-4CEF-935E-5EFBE70DA984}" type="sibTrans" cxnId="{03E13819-8F1C-4BE3-8A32-B2B484C4E80C}">
      <dgm:prSet/>
      <dgm:spPr/>
      <dgm:t>
        <a:bodyPr/>
        <a:lstStyle/>
        <a:p>
          <a:endParaRPr lang="en-US"/>
        </a:p>
      </dgm:t>
    </dgm:pt>
    <dgm:pt modelId="{FAC92A1B-AA92-45EA-A690-5B0464192698}">
      <dgm:prSet phldrT="[Text]"/>
      <dgm:spPr/>
      <dgm:t>
        <a:bodyPr/>
        <a:lstStyle/>
        <a:p>
          <a:r>
            <a:rPr lang="en-US" dirty="0" smtClean="0"/>
            <a:t>FINAL RESTORATION </a:t>
          </a:r>
          <a:endParaRPr lang="en-US" dirty="0"/>
        </a:p>
      </dgm:t>
    </dgm:pt>
    <dgm:pt modelId="{7302C23E-0431-4555-B9D2-2019098B3CCF}" type="parTrans" cxnId="{C4368A31-2146-4C83-9DF5-BDF617332E50}">
      <dgm:prSet/>
      <dgm:spPr/>
      <dgm:t>
        <a:bodyPr/>
        <a:lstStyle/>
        <a:p>
          <a:endParaRPr lang="en-US"/>
        </a:p>
      </dgm:t>
    </dgm:pt>
    <dgm:pt modelId="{DB34A23F-7FAA-4687-89C5-5420FCE1C295}" type="sibTrans" cxnId="{C4368A31-2146-4C83-9DF5-BDF617332E50}">
      <dgm:prSet/>
      <dgm:spPr/>
      <dgm:t>
        <a:bodyPr/>
        <a:lstStyle/>
        <a:p>
          <a:endParaRPr lang="en-US"/>
        </a:p>
      </dgm:t>
    </dgm:pt>
    <dgm:pt modelId="{1C78922A-88EB-42C9-BF6C-61C02D1B05A7}" type="pres">
      <dgm:prSet presAssocID="{75B0F91E-0911-4E40-8A20-53FECD65655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8B8E1F-4DC7-41DB-81FA-539469E34F4F}" type="pres">
      <dgm:prSet presAssocID="{3D6B975D-355B-428B-B375-8CB4527FF19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FBF98D-7201-4B13-8E80-A6FB9E3411A6}" type="pres">
      <dgm:prSet presAssocID="{217D7753-D36F-492C-B87C-20D04FDA66AE}" presName="sibTrans" presStyleLbl="sibTrans2D1" presStyleIdx="0" presStyleCnt="4"/>
      <dgm:spPr/>
      <dgm:t>
        <a:bodyPr/>
        <a:lstStyle/>
        <a:p>
          <a:endParaRPr lang="en-US"/>
        </a:p>
      </dgm:t>
    </dgm:pt>
    <dgm:pt modelId="{CAB613EA-4BDA-4479-A038-4782B136F270}" type="pres">
      <dgm:prSet presAssocID="{217D7753-D36F-492C-B87C-20D04FDA66AE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FB5171C2-6617-4D9A-A90B-C6544090DACE}" type="pres">
      <dgm:prSet presAssocID="{00065D1A-2A95-4560-882F-4479D8B1230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1D7EDA-8505-41A8-A8A5-B6D640CA0DBE}" type="pres">
      <dgm:prSet presAssocID="{560F8F48-E251-4D6F-8B16-6E1D8D3A8F8A}" presName="sibTrans" presStyleLbl="sibTrans2D1" presStyleIdx="1" presStyleCnt="4"/>
      <dgm:spPr/>
      <dgm:t>
        <a:bodyPr/>
        <a:lstStyle/>
        <a:p>
          <a:endParaRPr lang="en-US"/>
        </a:p>
      </dgm:t>
    </dgm:pt>
    <dgm:pt modelId="{F50FE679-65A5-47F6-8159-3EDF87E178D2}" type="pres">
      <dgm:prSet presAssocID="{560F8F48-E251-4D6F-8B16-6E1D8D3A8F8A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9FB737F7-A453-4380-B5F2-EE43A302D55B}" type="pres">
      <dgm:prSet presAssocID="{FDFCE694-F9E2-4F3E-BB56-099EDEE9905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F04840-482B-42D1-B444-D78348102F5A}" type="pres">
      <dgm:prSet presAssocID="{0F83D0D8-C193-4CEF-935E-5EFBE70DA984}" presName="sibTrans" presStyleLbl="sibTrans2D1" presStyleIdx="2" presStyleCnt="4"/>
      <dgm:spPr/>
      <dgm:t>
        <a:bodyPr/>
        <a:lstStyle/>
        <a:p>
          <a:endParaRPr lang="en-US"/>
        </a:p>
      </dgm:t>
    </dgm:pt>
    <dgm:pt modelId="{3771120A-6E3B-419F-99CA-15D718F780E6}" type="pres">
      <dgm:prSet presAssocID="{0F83D0D8-C193-4CEF-935E-5EFBE70DA984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2A5B5436-3573-400E-98DB-36297FE52909}" type="pres">
      <dgm:prSet presAssocID="{FAC92A1B-AA92-45EA-A690-5B046419269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7108A6-C8A0-42B8-93FB-0A9530A6F866}" type="pres">
      <dgm:prSet presAssocID="{DB34A23F-7FAA-4687-89C5-5420FCE1C295}" presName="sibTrans" presStyleLbl="sibTrans2D1" presStyleIdx="3" presStyleCnt="4"/>
      <dgm:spPr/>
      <dgm:t>
        <a:bodyPr/>
        <a:lstStyle/>
        <a:p>
          <a:endParaRPr lang="en-US"/>
        </a:p>
      </dgm:t>
    </dgm:pt>
    <dgm:pt modelId="{9C069B96-188A-4B5D-8016-0B8E0F85B6C9}" type="pres">
      <dgm:prSet presAssocID="{DB34A23F-7FAA-4687-89C5-5420FCE1C295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32BD2635-1003-435A-B479-E082F6EB8081}" type="presOf" srcId="{00065D1A-2A95-4560-882F-4479D8B1230D}" destId="{FB5171C2-6617-4D9A-A90B-C6544090DACE}" srcOrd="0" destOrd="0" presId="urn:microsoft.com/office/officeart/2005/8/layout/cycle2"/>
    <dgm:cxn modelId="{C4368A31-2146-4C83-9DF5-BDF617332E50}" srcId="{75B0F91E-0911-4E40-8A20-53FECD65655D}" destId="{FAC92A1B-AA92-45EA-A690-5B0464192698}" srcOrd="3" destOrd="0" parTransId="{7302C23E-0431-4555-B9D2-2019098B3CCF}" sibTransId="{DB34A23F-7FAA-4687-89C5-5420FCE1C295}"/>
    <dgm:cxn modelId="{1A125774-0045-4353-8884-39B3CAE424CC}" type="presOf" srcId="{FAC92A1B-AA92-45EA-A690-5B0464192698}" destId="{2A5B5436-3573-400E-98DB-36297FE52909}" srcOrd="0" destOrd="0" presId="urn:microsoft.com/office/officeart/2005/8/layout/cycle2"/>
    <dgm:cxn modelId="{7DDC302B-8357-4FC0-8190-532400616A3D}" srcId="{75B0F91E-0911-4E40-8A20-53FECD65655D}" destId="{00065D1A-2A95-4560-882F-4479D8B1230D}" srcOrd="1" destOrd="0" parTransId="{BB08651C-F461-4B93-8DDE-F47B00DE6743}" sibTransId="{560F8F48-E251-4D6F-8B16-6E1D8D3A8F8A}"/>
    <dgm:cxn modelId="{320AF65E-28C0-4A51-AF00-04D2EE932F31}" type="presOf" srcId="{560F8F48-E251-4D6F-8B16-6E1D8D3A8F8A}" destId="{F50FE679-65A5-47F6-8159-3EDF87E178D2}" srcOrd="1" destOrd="0" presId="urn:microsoft.com/office/officeart/2005/8/layout/cycle2"/>
    <dgm:cxn modelId="{03E13819-8F1C-4BE3-8A32-B2B484C4E80C}" srcId="{75B0F91E-0911-4E40-8A20-53FECD65655D}" destId="{FDFCE694-F9E2-4F3E-BB56-099EDEE9905D}" srcOrd="2" destOrd="0" parTransId="{BF40AA65-6CA0-436A-AA66-112127099986}" sibTransId="{0F83D0D8-C193-4CEF-935E-5EFBE70DA984}"/>
    <dgm:cxn modelId="{42AE99EE-0E1A-4A1B-A2B1-DB66EBF3A0A3}" type="presOf" srcId="{217D7753-D36F-492C-B87C-20D04FDA66AE}" destId="{CAB613EA-4BDA-4479-A038-4782B136F270}" srcOrd="1" destOrd="0" presId="urn:microsoft.com/office/officeart/2005/8/layout/cycle2"/>
    <dgm:cxn modelId="{C6E913D9-15C3-4C05-8382-931295743C35}" type="presOf" srcId="{75B0F91E-0911-4E40-8A20-53FECD65655D}" destId="{1C78922A-88EB-42C9-BF6C-61C02D1B05A7}" srcOrd="0" destOrd="0" presId="urn:microsoft.com/office/officeart/2005/8/layout/cycle2"/>
    <dgm:cxn modelId="{EAFC44CD-8998-4816-82E1-B889BF1887B3}" srcId="{75B0F91E-0911-4E40-8A20-53FECD65655D}" destId="{3D6B975D-355B-428B-B375-8CB4527FF192}" srcOrd="0" destOrd="0" parTransId="{A4CE6009-40F2-4908-94AA-43BD91C729C4}" sibTransId="{217D7753-D36F-492C-B87C-20D04FDA66AE}"/>
    <dgm:cxn modelId="{56C44036-6393-4593-A252-620F2D607978}" type="presOf" srcId="{DB34A23F-7FAA-4687-89C5-5420FCE1C295}" destId="{6E7108A6-C8A0-42B8-93FB-0A9530A6F866}" srcOrd="0" destOrd="0" presId="urn:microsoft.com/office/officeart/2005/8/layout/cycle2"/>
    <dgm:cxn modelId="{FB549703-5A61-42AE-8EC0-F28F67986C32}" type="presOf" srcId="{FDFCE694-F9E2-4F3E-BB56-099EDEE9905D}" destId="{9FB737F7-A453-4380-B5F2-EE43A302D55B}" srcOrd="0" destOrd="0" presId="urn:microsoft.com/office/officeart/2005/8/layout/cycle2"/>
    <dgm:cxn modelId="{B72BED43-A49E-4781-BD4D-7D1088742DCD}" type="presOf" srcId="{0F83D0D8-C193-4CEF-935E-5EFBE70DA984}" destId="{3771120A-6E3B-419F-99CA-15D718F780E6}" srcOrd="1" destOrd="0" presId="urn:microsoft.com/office/officeart/2005/8/layout/cycle2"/>
    <dgm:cxn modelId="{6E2B07D9-1E0C-4BAB-AB80-76D80BD3912D}" type="presOf" srcId="{3D6B975D-355B-428B-B375-8CB4527FF192}" destId="{428B8E1F-4DC7-41DB-81FA-539469E34F4F}" srcOrd="0" destOrd="0" presId="urn:microsoft.com/office/officeart/2005/8/layout/cycle2"/>
    <dgm:cxn modelId="{F7CA82F8-1870-424B-B18F-380F5A877406}" type="presOf" srcId="{DB34A23F-7FAA-4687-89C5-5420FCE1C295}" destId="{9C069B96-188A-4B5D-8016-0B8E0F85B6C9}" srcOrd="1" destOrd="0" presId="urn:microsoft.com/office/officeart/2005/8/layout/cycle2"/>
    <dgm:cxn modelId="{948622A3-345D-4E72-BA7D-69D821D0E92A}" type="presOf" srcId="{0F83D0D8-C193-4CEF-935E-5EFBE70DA984}" destId="{42F04840-482B-42D1-B444-D78348102F5A}" srcOrd="0" destOrd="0" presId="urn:microsoft.com/office/officeart/2005/8/layout/cycle2"/>
    <dgm:cxn modelId="{85E2AFFB-BCDD-4822-87D0-14B346A782E9}" type="presOf" srcId="{217D7753-D36F-492C-B87C-20D04FDA66AE}" destId="{3DFBF98D-7201-4B13-8E80-A6FB9E3411A6}" srcOrd="0" destOrd="0" presId="urn:microsoft.com/office/officeart/2005/8/layout/cycle2"/>
    <dgm:cxn modelId="{CA13EA1E-242E-45BA-9B83-0C2D6D1E9219}" type="presOf" srcId="{560F8F48-E251-4D6F-8B16-6E1D8D3A8F8A}" destId="{611D7EDA-8505-41A8-A8A5-B6D640CA0DBE}" srcOrd="0" destOrd="0" presId="urn:microsoft.com/office/officeart/2005/8/layout/cycle2"/>
    <dgm:cxn modelId="{CFD5B6A1-FE6A-4455-A4AF-62B24955E0C5}" type="presParOf" srcId="{1C78922A-88EB-42C9-BF6C-61C02D1B05A7}" destId="{428B8E1F-4DC7-41DB-81FA-539469E34F4F}" srcOrd="0" destOrd="0" presId="urn:microsoft.com/office/officeart/2005/8/layout/cycle2"/>
    <dgm:cxn modelId="{25A2A1D6-55F5-476E-AC40-47C980B17276}" type="presParOf" srcId="{1C78922A-88EB-42C9-BF6C-61C02D1B05A7}" destId="{3DFBF98D-7201-4B13-8E80-A6FB9E3411A6}" srcOrd="1" destOrd="0" presId="urn:microsoft.com/office/officeart/2005/8/layout/cycle2"/>
    <dgm:cxn modelId="{83C1AA6C-BAD4-4014-8B92-647230BCD3B8}" type="presParOf" srcId="{3DFBF98D-7201-4B13-8E80-A6FB9E3411A6}" destId="{CAB613EA-4BDA-4479-A038-4782B136F270}" srcOrd="0" destOrd="0" presId="urn:microsoft.com/office/officeart/2005/8/layout/cycle2"/>
    <dgm:cxn modelId="{D7D31325-B3BF-472F-8D7E-C0A516947EA3}" type="presParOf" srcId="{1C78922A-88EB-42C9-BF6C-61C02D1B05A7}" destId="{FB5171C2-6617-4D9A-A90B-C6544090DACE}" srcOrd="2" destOrd="0" presId="urn:microsoft.com/office/officeart/2005/8/layout/cycle2"/>
    <dgm:cxn modelId="{6D2F0B0F-0652-4794-A028-05289B97A486}" type="presParOf" srcId="{1C78922A-88EB-42C9-BF6C-61C02D1B05A7}" destId="{611D7EDA-8505-41A8-A8A5-B6D640CA0DBE}" srcOrd="3" destOrd="0" presId="urn:microsoft.com/office/officeart/2005/8/layout/cycle2"/>
    <dgm:cxn modelId="{33C611FB-E943-4F58-85ED-4C4D27F94E26}" type="presParOf" srcId="{611D7EDA-8505-41A8-A8A5-B6D640CA0DBE}" destId="{F50FE679-65A5-47F6-8159-3EDF87E178D2}" srcOrd="0" destOrd="0" presId="urn:microsoft.com/office/officeart/2005/8/layout/cycle2"/>
    <dgm:cxn modelId="{E8993293-CF1A-490A-BDD9-E39FBE15D190}" type="presParOf" srcId="{1C78922A-88EB-42C9-BF6C-61C02D1B05A7}" destId="{9FB737F7-A453-4380-B5F2-EE43A302D55B}" srcOrd="4" destOrd="0" presId="urn:microsoft.com/office/officeart/2005/8/layout/cycle2"/>
    <dgm:cxn modelId="{67FB565B-FFFB-4DCD-BCB7-ECD3E91B69E3}" type="presParOf" srcId="{1C78922A-88EB-42C9-BF6C-61C02D1B05A7}" destId="{42F04840-482B-42D1-B444-D78348102F5A}" srcOrd="5" destOrd="0" presId="urn:microsoft.com/office/officeart/2005/8/layout/cycle2"/>
    <dgm:cxn modelId="{FAE4B3B5-3F3C-4046-82E3-689B14882ED7}" type="presParOf" srcId="{42F04840-482B-42D1-B444-D78348102F5A}" destId="{3771120A-6E3B-419F-99CA-15D718F780E6}" srcOrd="0" destOrd="0" presId="urn:microsoft.com/office/officeart/2005/8/layout/cycle2"/>
    <dgm:cxn modelId="{8C9BD808-2675-4870-B22F-0D6134D16D33}" type="presParOf" srcId="{1C78922A-88EB-42C9-BF6C-61C02D1B05A7}" destId="{2A5B5436-3573-400E-98DB-36297FE52909}" srcOrd="6" destOrd="0" presId="urn:microsoft.com/office/officeart/2005/8/layout/cycle2"/>
    <dgm:cxn modelId="{E1FF97D6-616D-4384-BC9F-F9C55E2F8235}" type="presParOf" srcId="{1C78922A-88EB-42C9-BF6C-61C02D1B05A7}" destId="{6E7108A6-C8A0-42B8-93FB-0A9530A6F866}" srcOrd="7" destOrd="0" presId="urn:microsoft.com/office/officeart/2005/8/layout/cycle2"/>
    <dgm:cxn modelId="{90BF3DDA-8760-4349-BE66-3B5ED1FDE6B4}" type="presParOf" srcId="{6E7108A6-C8A0-42B8-93FB-0A9530A6F866}" destId="{9C069B96-188A-4B5D-8016-0B8E0F85B6C9}" srcOrd="0" destOrd="0" presId="urn:microsoft.com/office/officeart/2005/8/layout/cycle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5DA397-4531-4F34-9145-49535AB734AC}" type="doc">
      <dgm:prSet loTypeId="urn:microsoft.com/office/officeart/2005/8/layout/pyramid2" loCatId="pyramid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1481040F-16F3-4217-B888-6BE3977F79B2}">
      <dgm:prSet custT="1"/>
      <dgm:spPr/>
      <dgm:t>
        <a:bodyPr/>
        <a:lstStyle/>
        <a:p>
          <a:pPr algn="l" rtl="0"/>
          <a:r>
            <a:rPr lang="en-US" sz="1600" dirty="0" smtClean="0"/>
            <a:t>I</a:t>
          </a:r>
          <a:r>
            <a:rPr lang="en-US" sz="2000" b="1" dirty="0" smtClean="0"/>
            <a:t>. Outline Form</a:t>
          </a:r>
          <a:endParaRPr lang="en-US" sz="2000" b="1" dirty="0"/>
        </a:p>
      </dgm:t>
    </dgm:pt>
    <dgm:pt modelId="{3DA70161-73B2-4C30-B045-6FD04E378321}" type="parTrans" cxnId="{D6504FD9-0B11-4843-B094-A171EB8B8CB3}">
      <dgm:prSet/>
      <dgm:spPr/>
      <dgm:t>
        <a:bodyPr/>
        <a:lstStyle/>
        <a:p>
          <a:endParaRPr lang="en-US"/>
        </a:p>
      </dgm:t>
    </dgm:pt>
    <dgm:pt modelId="{59573AF4-48CF-45DC-A145-69AC067378A8}" type="sibTrans" cxnId="{D6504FD9-0B11-4843-B094-A171EB8B8CB3}">
      <dgm:prSet/>
      <dgm:spPr/>
      <dgm:t>
        <a:bodyPr/>
        <a:lstStyle/>
        <a:p>
          <a:endParaRPr lang="en-US"/>
        </a:p>
      </dgm:t>
    </dgm:pt>
    <dgm:pt modelId="{5BB67390-E984-4962-A524-B53B670F97B6}">
      <dgm:prSet custT="1"/>
      <dgm:spPr/>
      <dgm:t>
        <a:bodyPr/>
        <a:lstStyle/>
        <a:p>
          <a:pPr algn="l" rtl="0"/>
          <a:r>
            <a:rPr lang="en-US" sz="1600" dirty="0" smtClean="0"/>
            <a:t>II. </a:t>
          </a:r>
          <a:r>
            <a:rPr lang="en-US" sz="1800" b="1" dirty="0" smtClean="0"/>
            <a:t>Convenience Form</a:t>
          </a:r>
          <a:endParaRPr lang="en-US" sz="1800" b="1" dirty="0"/>
        </a:p>
      </dgm:t>
    </dgm:pt>
    <dgm:pt modelId="{44E84B2E-9645-4F95-877C-8F9020E54F6B}" type="parTrans" cxnId="{329F9EA4-5295-4EDE-AD4B-C91A356CB670}">
      <dgm:prSet/>
      <dgm:spPr/>
      <dgm:t>
        <a:bodyPr/>
        <a:lstStyle/>
        <a:p>
          <a:endParaRPr lang="en-US"/>
        </a:p>
      </dgm:t>
    </dgm:pt>
    <dgm:pt modelId="{942E9171-7A37-4162-9B79-6698C7A1435C}" type="sibTrans" cxnId="{329F9EA4-5295-4EDE-AD4B-C91A356CB670}">
      <dgm:prSet/>
      <dgm:spPr/>
      <dgm:t>
        <a:bodyPr/>
        <a:lstStyle/>
        <a:p>
          <a:endParaRPr lang="en-US"/>
        </a:p>
      </dgm:t>
    </dgm:pt>
    <dgm:pt modelId="{1A3CFB25-4912-4C9B-B52E-94426A9C86F2}">
      <dgm:prSet custT="1"/>
      <dgm:spPr/>
      <dgm:t>
        <a:bodyPr/>
        <a:lstStyle/>
        <a:p>
          <a:pPr algn="l" rtl="0"/>
          <a:r>
            <a:rPr lang="en-US" sz="1800" b="1" dirty="0" err="1" smtClean="0"/>
            <a:t>III.Removal</a:t>
          </a:r>
          <a:r>
            <a:rPr lang="en-US" sz="1800" b="1" dirty="0" smtClean="0"/>
            <a:t> of the remaining carious dentin and defective restorations.</a:t>
          </a:r>
          <a:endParaRPr lang="en-US" sz="1800" b="1" dirty="0"/>
        </a:p>
      </dgm:t>
    </dgm:pt>
    <dgm:pt modelId="{CCA81E40-1D68-438B-AEAC-E173D072C2A2}" type="parTrans" cxnId="{14E1651B-E0FC-418E-88AB-570F8052DAD9}">
      <dgm:prSet/>
      <dgm:spPr/>
      <dgm:t>
        <a:bodyPr/>
        <a:lstStyle/>
        <a:p>
          <a:endParaRPr lang="en-US"/>
        </a:p>
      </dgm:t>
    </dgm:pt>
    <dgm:pt modelId="{BFFE93D0-0391-471C-AFD4-DCED2F1AA4B7}" type="sibTrans" cxnId="{14E1651B-E0FC-418E-88AB-570F8052DAD9}">
      <dgm:prSet/>
      <dgm:spPr/>
      <dgm:t>
        <a:bodyPr/>
        <a:lstStyle/>
        <a:p>
          <a:endParaRPr lang="en-US"/>
        </a:p>
      </dgm:t>
    </dgm:pt>
    <dgm:pt modelId="{A51A04D8-36E4-4FB7-8F0E-715017241F6E}">
      <dgm:prSet custT="1"/>
      <dgm:spPr/>
      <dgm:t>
        <a:bodyPr/>
        <a:lstStyle/>
        <a:p>
          <a:pPr rtl="0"/>
          <a:r>
            <a:rPr lang="en-US" sz="1800" b="1" dirty="0" err="1" smtClean="0"/>
            <a:t>IV.Toilet</a:t>
          </a:r>
          <a:r>
            <a:rPr lang="en-US" sz="1800" b="1" dirty="0" smtClean="0"/>
            <a:t> of the cavity/ Cleaning the pulp Chamber </a:t>
          </a:r>
          <a:endParaRPr lang="en-US" sz="1800" b="1" dirty="0"/>
        </a:p>
      </dgm:t>
    </dgm:pt>
    <dgm:pt modelId="{3A50CDA3-9187-4A97-8520-52283202B5E7}" type="parTrans" cxnId="{C0ABF9B7-88C6-444D-B287-01274DEBB295}">
      <dgm:prSet/>
      <dgm:spPr/>
      <dgm:t>
        <a:bodyPr/>
        <a:lstStyle/>
        <a:p>
          <a:endParaRPr lang="en-US"/>
        </a:p>
      </dgm:t>
    </dgm:pt>
    <dgm:pt modelId="{B70D60AB-6B63-4D46-B2DD-DBEF1D812A26}" type="sibTrans" cxnId="{C0ABF9B7-88C6-444D-B287-01274DEBB295}">
      <dgm:prSet/>
      <dgm:spPr/>
      <dgm:t>
        <a:bodyPr/>
        <a:lstStyle/>
        <a:p>
          <a:endParaRPr lang="en-US"/>
        </a:p>
      </dgm:t>
    </dgm:pt>
    <dgm:pt modelId="{65B847E3-87B6-4BAF-9E13-9FF7AD7552ED}">
      <dgm:prSet custT="1"/>
      <dgm:spPr/>
      <dgm:t>
        <a:bodyPr/>
        <a:lstStyle/>
        <a:p>
          <a:pPr algn="l" rtl="0"/>
          <a:r>
            <a:rPr lang="en-US" sz="1800" b="1" dirty="0" smtClean="0">
              <a:solidFill>
                <a:srgbClr val="FF0000"/>
              </a:solidFill>
            </a:rPr>
            <a:t>Endodontic </a:t>
          </a:r>
          <a:r>
            <a:rPr lang="en-US" sz="1800" b="1" dirty="0" err="1" smtClean="0">
              <a:solidFill>
                <a:srgbClr val="FF0000"/>
              </a:solidFill>
            </a:rPr>
            <a:t>radicular</a:t>
          </a:r>
          <a:r>
            <a:rPr lang="en-US" sz="1800" b="1" dirty="0" smtClean="0">
              <a:solidFill>
                <a:srgbClr val="FF0000"/>
              </a:solidFill>
            </a:rPr>
            <a:t> cavity preparation  - </a:t>
          </a:r>
          <a:r>
            <a:rPr lang="en-US" sz="1800" b="1" dirty="0" smtClean="0">
              <a:solidFill>
                <a:schemeClr val="tx1"/>
              </a:solidFill>
            </a:rPr>
            <a:t>Resistance &amp; retention form to the preparation </a:t>
          </a:r>
          <a:endParaRPr lang="en-US" sz="1800" b="1" dirty="0">
            <a:solidFill>
              <a:schemeClr val="tx1"/>
            </a:solidFill>
          </a:endParaRPr>
        </a:p>
      </dgm:t>
    </dgm:pt>
    <dgm:pt modelId="{72A17036-9050-43F5-97E8-A262FC53394D}" type="parTrans" cxnId="{62B1E9A3-EB88-4286-83F3-331E5351C465}">
      <dgm:prSet/>
      <dgm:spPr/>
      <dgm:t>
        <a:bodyPr/>
        <a:lstStyle/>
        <a:p>
          <a:endParaRPr lang="en-US"/>
        </a:p>
      </dgm:t>
    </dgm:pt>
    <dgm:pt modelId="{91FF0CC9-203A-45A9-A3FA-2F5E637D253C}" type="sibTrans" cxnId="{62B1E9A3-EB88-4286-83F3-331E5351C465}">
      <dgm:prSet/>
      <dgm:spPr/>
      <dgm:t>
        <a:bodyPr/>
        <a:lstStyle/>
        <a:p>
          <a:endParaRPr lang="en-US"/>
        </a:p>
      </dgm:t>
    </dgm:pt>
    <dgm:pt modelId="{74CB6A13-51C3-4A6B-8A44-8511E76749B1}" type="pres">
      <dgm:prSet presAssocID="{1F5DA397-4531-4F34-9145-49535AB734AC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6FC0CCD2-F53B-41BD-877D-2D6CAF7413E1}" type="pres">
      <dgm:prSet presAssocID="{1F5DA397-4531-4F34-9145-49535AB734AC}" presName="pyramid" presStyleLbl="node1" presStyleIdx="0" presStyleCnt="1" custLinFactNeighborX="1656" custLinFactNeighborY="0"/>
      <dgm:spPr/>
    </dgm:pt>
    <dgm:pt modelId="{0EC3CE47-010A-493B-8849-CD2E993E5D55}" type="pres">
      <dgm:prSet presAssocID="{1F5DA397-4531-4F34-9145-49535AB734AC}" presName="theList" presStyleCnt="0"/>
      <dgm:spPr/>
    </dgm:pt>
    <dgm:pt modelId="{AFAF1965-7A5E-4998-821C-D552F8E5799B}" type="pres">
      <dgm:prSet presAssocID="{1481040F-16F3-4217-B888-6BE3977F79B2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018DB4-B01B-4E21-8ED1-C7DDE3D2B4A6}" type="pres">
      <dgm:prSet presAssocID="{1481040F-16F3-4217-B888-6BE3977F79B2}" presName="aSpace" presStyleCnt="0"/>
      <dgm:spPr/>
    </dgm:pt>
    <dgm:pt modelId="{6F5EC58A-201D-4243-A64E-F4B92BF19B11}" type="pres">
      <dgm:prSet presAssocID="{5BB67390-E984-4962-A524-B53B670F97B6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8369EE-0A20-4013-ADC5-350B0AF926FF}" type="pres">
      <dgm:prSet presAssocID="{5BB67390-E984-4962-A524-B53B670F97B6}" presName="aSpace" presStyleCnt="0"/>
      <dgm:spPr/>
    </dgm:pt>
    <dgm:pt modelId="{DAD768D9-D7DA-42DE-A7F7-3E0D45F3F59F}" type="pres">
      <dgm:prSet presAssocID="{1A3CFB25-4912-4C9B-B52E-94426A9C86F2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038975-DC48-4FEF-95AD-8B3DA871E87D}" type="pres">
      <dgm:prSet presAssocID="{1A3CFB25-4912-4C9B-B52E-94426A9C86F2}" presName="aSpace" presStyleCnt="0"/>
      <dgm:spPr/>
    </dgm:pt>
    <dgm:pt modelId="{15F7E90C-F4E5-4D52-A4DD-861EED65C8AD}" type="pres">
      <dgm:prSet presAssocID="{A51A04D8-36E4-4FB7-8F0E-715017241F6E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C7783D-90AF-4FDA-9B5B-8E3E39CF5799}" type="pres">
      <dgm:prSet presAssocID="{A51A04D8-36E4-4FB7-8F0E-715017241F6E}" presName="aSpace" presStyleCnt="0"/>
      <dgm:spPr/>
    </dgm:pt>
    <dgm:pt modelId="{180FA43E-4437-4603-8931-C73B7CA521DD}" type="pres">
      <dgm:prSet presAssocID="{65B847E3-87B6-4BAF-9E13-9FF7AD7552ED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E1C81A-BCBB-4DBF-952D-491E98F0AFDE}" type="pres">
      <dgm:prSet presAssocID="{65B847E3-87B6-4BAF-9E13-9FF7AD7552ED}" presName="aSpace" presStyleCnt="0"/>
      <dgm:spPr/>
    </dgm:pt>
  </dgm:ptLst>
  <dgm:cxnLst>
    <dgm:cxn modelId="{AA064320-D920-4019-B1C3-9BE3DDD454DD}" type="presOf" srcId="{5BB67390-E984-4962-A524-B53B670F97B6}" destId="{6F5EC58A-201D-4243-A64E-F4B92BF19B11}" srcOrd="0" destOrd="0" presId="urn:microsoft.com/office/officeart/2005/8/layout/pyramid2"/>
    <dgm:cxn modelId="{1106CBAA-BCC1-44D6-98C8-491B87CD2C4F}" type="presOf" srcId="{1A3CFB25-4912-4C9B-B52E-94426A9C86F2}" destId="{DAD768D9-D7DA-42DE-A7F7-3E0D45F3F59F}" srcOrd="0" destOrd="0" presId="urn:microsoft.com/office/officeart/2005/8/layout/pyramid2"/>
    <dgm:cxn modelId="{D6504FD9-0B11-4843-B094-A171EB8B8CB3}" srcId="{1F5DA397-4531-4F34-9145-49535AB734AC}" destId="{1481040F-16F3-4217-B888-6BE3977F79B2}" srcOrd="0" destOrd="0" parTransId="{3DA70161-73B2-4C30-B045-6FD04E378321}" sibTransId="{59573AF4-48CF-45DC-A145-69AC067378A8}"/>
    <dgm:cxn modelId="{4F3AB68C-2E22-4D39-8FE9-DA449537CA09}" type="presOf" srcId="{65B847E3-87B6-4BAF-9E13-9FF7AD7552ED}" destId="{180FA43E-4437-4603-8931-C73B7CA521DD}" srcOrd="0" destOrd="0" presId="urn:microsoft.com/office/officeart/2005/8/layout/pyramid2"/>
    <dgm:cxn modelId="{94A3C775-12EF-4EEE-BE37-F77FE939F738}" type="presOf" srcId="{1481040F-16F3-4217-B888-6BE3977F79B2}" destId="{AFAF1965-7A5E-4998-821C-D552F8E5799B}" srcOrd="0" destOrd="0" presId="urn:microsoft.com/office/officeart/2005/8/layout/pyramid2"/>
    <dgm:cxn modelId="{82542ADE-5B92-428D-8ECD-94730A07F9EF}" type="presOf" srcId="{1F5DA397-4531-4F34-9145-49535AB734AC}" destId="{74CB6A13-51C3-4A6B-8A44-8511E76749B1}" srcOrd="0" destOrd="0" presId="urn:microsoft.com/office/officeart/2005/8/layout/pyramid2"/>
    <dgm:cxn modelId="{329F9EA4-5295-4EDE-AD4B-C91A356CB670}" srcId="{1F5DA397-4531-4F34-9145-49535AB734AC}" destId="{5BB67390-E984-4962-A524-B53B670F97B6}" srcOrd="1" destOrd="0" parTransId="{44E84B2E-9645-4F95-877C-8F9020E54F6B}" sibTransId="{942E9171-7A37-4162-9B79-6698C7A1435C}"/>
    <dgm:cxn modelId="{D3B21622-EB8D-4E63-BCA3-267209EA0821}" type="presOf" srcId="{A51A04D8-36E4-4FB7-8F0E-715017241F6E}" destId="{15F7E90C-F4E5-4D52-A4DD-861EED65C8AD}" srcOrd="0" destOrd="0" presId="urn:microsoft.com/office/officeart/2005/8/layout/pyramid2"/>
    <dgm:cxn modelId="{C0ABF9B7-88C6-444D-B287-01274DEBB295}" srcId="{1F5DA397-4531-4F34-9145-49535AB734AC}" destId="{A51A04D8-36E4-4FB7-8F0E-715017241F6E}" srcOrd="3" destOrd="0" parTransId="{3A50CDA3-9187-4A97-8520-52283202B5E7}" sibTransId="{B70D60AB-6B63-4D46-B2DD-DBEF1D812A26}"/>
    <dgm:cxn modelId="{62B1E9A3-EB88-4286-83F3-331E5351C465}" srcId="{1F5DA397-4531-4F34-9145-49535AB734AC}" destId="{65B847E3-87B6-4BAF-9E13-9FF7AD7552ED}" srcOrd="4" destOrd="0" parTransId="{72A17036-9050-43F5-97E8-A262FC53394D}" sibTransId="{91FF0CC9-203A-45A9-A3FA-2F5E637D253C}"/>
    <dgm:cxn modelId="{14E1651B-E0FC-418E-88AB-570F8052DAD9}" srcId="{1F5DA397-4531-4F34-9145-49535AB734AC}" destId="{1A3CFB25-4912-4C9B-B52E-94426A9C86F2}" srcOrd="2" destOrd="0" parTransId="{CCA81E40-1D68-438B-AEAC-E173D072C2A2}" sibTransId="{BFFE93D0-0391-471C-AFD4-DCED2F1AA4B7}"/>
    <dgm:cxn modelId="{5F3337FE-BEF6-4350-A94E-ADF3519B3BB1}" type="presParOf" srcId="{74CB6A13-51C3-4A6B-8A44-8511E76749B1}" destId="{6FC0CCD2-F53B-41BD-877D-2D6CAF7413E1}" srcOrd="0" destOrd="0" presId="urn:microsoft.com/office/officeart/2005/8/layout/pyramid2"/>
    <dgm:cxn modelId="{5E83C70C-C1C3-4A68-B442-DFBF9521322B}" type="presParOf" srcId="{74CB6A13-51C3-4A6B-8A44-8511E76749B1}" destId="{0EC3CE47-010A-493B-8849-CD2E993E5D55}" srcOrd="1" destOrd="0" presId="urn:microsoft.com/office/officeart/2005/8/layout/pyramid2"/>
    <dgm:cxn modelId="{CD719796-4040-4A37-8342-D8847582AC42}" type="presParOf" srcId="{0EC3CE47-010A-493B-8849-CD2E993E5D55}" destId="{AFAF1965-7A5E-4998-821C-D552F8E5799B}" srcOrd="0" destOrd="0" presId="urn:microsoft.com/office/officeart/2005/8/layout/pyramid2"/>
    <dgm:cxn modelId="{C1539E08-5EE5-439B-92B5-D03E065CC47D}" type="presParOf" srcId="{0EC3CE47-010A-493B-8849-CD2E993E5D55}" destId="{98018DB4-B01B-4E21-8ED1-C7DDE3D2B4A6}" srcOrd="1" destOrd="0" presId="urn:microsoft.com/office/officeart/2005/8/layout/pyramid2"/>
    <dgm:cxn modelId="{3660DDD1-9E8E-4801-BD19-6B60566113F2}" type="presParOf" srcId="{0EC3CE47-010A-493B-8849-CD2E993E5D55}" destId="{6F5EC58A-201D-4243-A64E-F4B92BF19B11}" srcOrd="2" destOrd="0" presId="urn:microsoft.com/office/officeart/2005/8/layout/pyramid2"/>
    <dgm:cxn modelId="{7DA5FE6C-2B2D-434B-919E-BE74966380FA}" type="presParOf" srcId="{0EC3CE47-010A-493B-8849-CD2E993E5D55}" destId="{728369EE-0A20-4013-ADC5-350B0AF926FF}" srcOrd="3" destOrd="0" presId="urn:microsoft.com/office/officeart/2005/8/layout/pyramid2"/>
    <dgm:cxn modelId="{3E8DF49B-48C9-4136-99E3-1DE33D511004}" type="presParOf" srcId="{0EC3CE47-010A-493B-8849-CD2E993E5D55}" destId="{DAD768D9-D7DA-42DE-A7F7-3E0D45F3F59F}" srcOrd="4" destOrd="0" presId="urn:microsoft.com/office/officeart/2005/8/layout/pyramid2"/>
    <dgm:cxn modelId="{98CBB3DC-5D3E-4208-B7E9-CC3F187EAC18}" type="presParOf" srcId="{0EC3CE47-010A-493B-8849-CD2E993E5D55}" destId="{B8038975-DC48-4FEF-95AD-8B3DA871E87D}" srcOrd="5" destOrd="0" presId="urn:microsoft.com/office/officeart/2005/8/layout/pyramid2"/>
    <dgm:cxn modelId="{81CA5D2E-198F-4558-8280-8C49210B5DF6}" type="presParOf" srcId="{0EC3CE47-010A-493B-8849-CD2E993E5D55}" destId="{15F7E90C-F4E5-4D52-A4DD-861EED65C8AD}" srcOrd="6" destOrd="0" presId="urn:microsoft.com/office/officeart/2005/8/layout/pyramid2"/>
    <dgm:cxn modelId="{3064A2C0-262A-48C4-9629-14A44069E1B3}" type="presParOf" srcId="{0EC3CE47-010A-493B-8849-CD2E993E5D55}" destId="{78C7783D-90AF-4FDA-9B5B-8E3E39CF5799}" srcOrd="7" destOrd="0" presId="urn:microsoft.com/office/officeart/2005/8/layout/pyramid2"/>
    <dgm:cxn modelId="{8E09D9F4-A92F-4396-B1F0-10328950DDC1}" type="presParOf" srcId="{0EC3CE47-010A-493B-8849-CD2E993E5D55}" destId="{180FA43E-4437-4603-8931-C73B7CA521DD}" srcOrd="8" destOrd="0" presId="urn:microsoft.com/office/officeart/2005/8/layout/pyramid2"/>
    <dgm:cxn modelId="{BC493B69-DA3C-4F75-9EA3-0BA2F81D2233}" type="presParOf" srcId="{0EC3CE47-010A-493B-8849-CD2E993E5D55}" destId="{7AE1C81A-BCBB-4DBF-952D-491E98F0AFDE}" srcOrd="9" destOrd="0" presId="urn:microsoft.com/office/officeart/2005/8/layout/pyramid2"/>
  </dgm:cxnLst>
  <dgm:bg>
    <a:noFill/>
  </dgm:bg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64B160-7763-47D9-A97C-40DFDAE03DA7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76CD4C9-10B3-48FF-B598-3B22031A4309}">
      <dgm:prSet/>
      <dgm:spPr/>
      <dgm:t>
        <a:bodyPr/>
        <a:lstStyle/>
        <a:p>
          <a:pPr algn="l" rtl="0"/>
          <a:r>
            <a:rPr lang="en-US" dirty="0" smtClean="0"/>
            <a:t>The cavity walls must be extended to allow an unstrained instrument approach.</a:t>
          </a:r>
          <a:endParaRPr lang="en-US" dirty="0"/>
        </a:p>
      </dgm:t>
    </dgm:pt>
    <dgm:pt modelId="{3E147FEF-1DC3-454B-BCED-BACD1298335C}" type="parTrans" cxnId="{E96B6731-896F-41F6-9890-6D021A1385B5}">
      <dgm:prSet/>
      <dgm:spPr/>
      <dgm:t>
        <a:bodyPr/>
        <a:lstStyle/>
        <a:p>
          <a:endParaRPr lang="en-US"/>
        </a:p>
      </dgm:t>
    </dgm:pt>
    <dgm:pt modelId="{97D6C7E7-9D4F-4E61-9BE3-1AFB9B4FD965}" type="sibTrans" cxnId="{E96B6731-896F-41F6-9890-6D021A1385B5}">
      <dgm:prSet/>
      <dgm:spPr/>
      <dgm:t>
        <a:bodyPr/>
        <a:lstStyle/>
        <a:p>
          <a:endParaRPr lang="en-US"/>
        </a:p>
      </dgm:t>
    </dgm:pt>
    <dgm:pt modelId="{F47E3E89-84CE-44E9-8D30-A71A8F223FD0}">
      <dgm:prSet/>
      <dgm:spPr/>
      <dgm:t>
        <a:bodyPr/>
        <a:lstStyle/>
        <a:p>
          <a:pPr algn="l" rtl="0"/>
          <a:r>
            <a:rPr lang="en-US" dirty="0" smtClean="0"/>
            <a:t>Radiographs &amp; thorough clinical  exploration of the interior &amp; exterior of the tooth – accurate </a:t>
          </a:r>
          <a:r>
            <a:rPr lang="en-US" dirty="0" err="1" smtClean="0"/>
            <a:t>evaluvation</a:t>
          </a:r>
          <a:r>
            <a:rPr lang="en-US" dirty="0" smtClean="0"/>
            <a:t> of the root canal anatomy .</a:t>
          </a:r>
          <a:endParaRPr lang="en-US" dirty="0"/>
        </a:p>
      </dgm:t>
    </dgm:pt>
    <dgm:pt modelId="{168B42EE-09F6-404A-93A7-35B0BFBE5B72}" type="parTrans" cxnId="{A63FD2A5-D00F-49CE-99AA-716C22F26D16}">
      <dgm:prSet/>
      <dgm:spPr/>
      <dgm:t>
        <a:bodyPr/>
        <a:lstStyle/>
        <a:p>
          <a:endParaRPr lang="en-US"/>
        </a:p>
      </dgm:t>
    </dgm:pt>
    <dgm:pt modelId="{2B46D27F-6604-4FAA-BEAE-D8C493AF4370}" type="sibTrans" cxnId="{A63FD2A5-D00F-49CE-99AA-716C22F26D16}">
      <dgm:prSet/>
      <dgm:spPr/>
      <dgm:t>
        <a:bodyPr/>
        <a:lstStyle/>
        <a:p>
          <a:endParaRPr lang="en-US"/>
        </a:p>
      </dgm:t>
    </dgm:pt>
    <dgm:pt modelId="{212A8564-AF84-4E95-8A6E-3DE7921DE902}" type="pres">
      <dgm:prSet presAssocID="{8F64B160-7763-47D9-A97C-40DFDAE03DA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DB148B-3A2B-4774-B1C4-716AAC81B296}" type="pres">
      <dgm:prSet presAssocID="{8F64B160-7763-47D9-A97C-40DFDAE03DA7}" presName="arrow" presStyleLbl="bgShp" presStyleIdx="0" presStyleCnt="1"/>
      <dgm:spPr/>
    </dgm:pt>
    <dgm:pt modelId="{BD587EFB-E9F9-4D8A-AE89-6AAC01F373C7}" type="pres">
      <dgm:prSet presAssocID="{8F64B160-7763-47D9-A97C-40DFDAE03DA7}" presName="linearProcess" presStyleCnt="0"/>
      <dgm:spPr/>
    </dgm:pt>
    <dgm:pt modelId="{3BDA424D-989E-4D1F-B657-880989E11AA6}" type="pres">
      <dgm:prSet presAssocID="{D76CD4C9-10B3-48FF-B598-3B22031A4309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916811-82BA-4004-BB5E-4A1BE070B693}" type="pres">
      <dgm:prSet presAssocID="{97D6C7E7-9D4F-4E61-9BE3-1AFB9B4FD965}" presName="sibTrans" presStyleCnt="0"/>
      <dgm:spPr/>
    </dgm:pt>
    <dgm:pt modelId="{A4070661-01DE-43EF-90D8-5DBB71F1063A}" type="pres">
      <dgm:prSet presAssocID="{F47E3E89-84CE-44E9-8D30-A71A8F223FD0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3FD2A5-D00F-49CE-99AA-716C22F26D16}" srcId="{8F64B160-7763-47D9-A97C-40DFDAE03DA7}" destId="{F47E3E89-84CE-44E9-8D30-A71A8F223FD0}" srcOrd="1" destOrd="0" parTransId="{168B42EE-09F6-404A-93A7-35B0BFBE5B72}" sibTransId="{2B46D27F-6604-4FAA-BEAE-D8C493AF4370}"/>
    <dgm:cxn modelId="{24DACF7F-BEE6-4EDD-BE6B-4FC4EBC37D6E}" type="presOf" srcId="{F47E3E89-84CE-44E9-8D30-A71A8F223FD0}" destId="{A4070661-01DE-43EF-90D8-5DBB71F1063A}" srcOrd="0" destOrd="0" presId="urn:microsoft.com/office/officeart/2005/8/layout/hProcess9"/>
    <dgm:cxn modelId="{0A4EF4AA-E216-4C50-9BB6-17928D88708E}" type="presOf" srcId="{D76CD4C9-10B3-48FF-B598-3B22031A4309}" destId="{3BDA424D-989E-4D1F-B657-880989E11AA6}" srcOrd="0" destOrd="0" presId="urn:microsoft.com/office/officeart/2005/8/layout/hProcess9"/>
    <dgm:cxn modelId="{922614F5-5661-4D4E-8E35-605A46B7A9C1}" type="presOf" srcId="{8F64B160-7763-47D9-A97C-40DFDAE03DA7}" destId="{212A8564-AF84-4E95-8A6E-3DE7921DE902}" srcOrd="0" destOrd="0" presId="urn:microsoft.com/office/officeart/2005/8/layout/hProcess9"/>
    <dgm:cxn modelId="{E96B6731-896F-41F6-9890-6D021A1385B5}" srcId="{8F64B160-7763-47D9-A97C-40DFDAE03DA7}" destId="{D76CD4C9-10B3-48FF-B598-3B22031A4309}" srcOrd="0" destOrd="0" parTransId="{3E147FEF-1DC3-454B-BCED-BACD1298335C}" sibTransId="{97D6C7E7-9D4F-4E61-9BE3-1AFB9B4FD965}"/>
    <dgm:cxn modelId="{D96A4CD0-2B44-46C0-BF58-3D2DB6A78758}" type="presParOf" srcId="{212A8564-AF84-4E95-8A6E-3DE7921DE902}" destId="{D1DB148B-3A2B-4774-B1C4-716AAC81B296}" srcOrd="0" destOrd="0" presId="urn:microsoft.com/office/officeart/2005/8/layout/hProcess9"/>
    <dgm:cxn modelId="{C42D2E3F-360E-4707-84D0-F0B538D0F357}" type="presParOf" srcId="{212A8564-AF84-4E95-8A6E-3DE7921DE902}" destId="{BD587EFB-E9F9-4D8A-AE89-6AAC01F373C7}" srcOrd="1" destOrd="0" presId="urn:microsoft.com/office/officeart/2005/8/layout/hProcess9"/>
    <dgm:cxn modelId="{14990FE0-A94F-421A-9047-06EAC3C22233}" type="presParOf" srcId="{BD587EFB-E9F9-4D8A-AE89-6AAC01F373C7}" destId="{3BDA424D-989E-4D1F-B657-880989E11AA6}" srcOrd="0" destOrd="0" presId="urn:microsoft.com/office/officeart/2005/8/layout/hProcess9"/>
    <dgm:cxn modelId="{4554EC26-2305-4D46-BAA7-A0384F01DF35}" type="presParOf" srcId="{BD587EFB-E9F9-4D8A-AE89-6AAC01F373C7}" destId="{EF916811-82BA-4004-BB5E-4A1BE070B693}" srcOrd="1" destOrd="0" presId="urn:microsoft.com/office/officeart/2005/8/layout/hProcess9"/>
    <dgm:cxn modelId="{7C95743A-2C64-4D3A-A804-2D9E9D6DFC93}" type="presParOf" srcId="{BD587EFB-E9F9-4D8A-AE89-6AAC01F373C7}" destId="{A4070661-01DE-43EF-90D8-5DBB71F1063A}" srcOrd="2" destOrd="0" presId="urn:microsoft.com/office/officeart/2005/8/layout/hProcess9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8126DAB-63B4-4275-BE38-ED87E8DF5792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72ADA5-822E-44CA-B900-DC60DB916C90}">
      <dgm:prSet custT="1"/>
      <dgm:spPr/>
      <dgm:t>
        <a:bodyPr/>
        <a:lstStyle/>
        <a:p>
          <a:pPr rtl="0"/>
          <a:r>
            <a:rPr lang="en-US" sz="3200" dirty="0" smtClean="0"/>
            <a:t>Instrument impingement occurs due to severely curved root/ an extra canal – the proposed extension of only that portion of wall where extra canal is present &amp; this results in </a:t>
          </a:r>
          <a:r>
            <a:rPr lang="en-US" sz="3200" b="1" dirty="0" smtClean="0">
              <a:solidFill>
                <a:srgbClr val="FF0000"/>
              </a:solidFill>
            </a:rPr>
            <a:t>clover leaf </a:t>
          </a:r>
          <a:r>
            <a:rPr lang="en-US" sz="3200" dirty="0" smtClean="0"/>
            <a:t>appearance of outline form / </a:t>
          </a:r>
          <a:r>
            <a:rPr lang="en-US" sz="3200" b="1" dirty="0" smtClean="0">
              <a:solidFill>
                <a:srgbClr val="FF0000"/>
              </a:solidFill>
            </a:rPr>
            <a:t>shamrock preparation  </a:t>
          </a:r>
          <a:endParaRPr lang="en-US" sz="3200" b="1" dirty="0">
            <a:solidFill>
              <a:srgbClr val="FF0000"/>
            </a:solidFill>
          </a:endParaRPr>
        </a:p>
      </dgm:t>
    </dgm:pt>
    <dgm:pt modelId="{8BB40CD1-A01C-4135-B356-1050E4DBEF2E}" type="parTrans" cxnId="{CE20B53B-564B-4637-8551-5C5828E3EC27}">
      <dgm:prSet/>
      <dgm:spPr/>
      <dgm:t>
        <a:bodyPr/>
        <a:lstStyle/>
        <a:p>
          <a:endParaRPr lang="en-US"/>
        </a:p>
      </dgm:t>
    </dgm:pt>
    <dgm:pt modelId="{DB8C8173-2C78-48D1-8233-524F69C0C96F}" type="sibTrans" cxnId="{CE20B53B-564B-4637-8551-5C5828E3EC27}">
      <dgm:prSet/>
      <dgm:spPr/>
      <dgm:t>
        <a:bodyPr/>
        <a:lstStyle/>
        <a:p>
          <a:endParaRPr lang="en-US"/>
        </a:p>
      </dgm:t>
    </dgm:pt>
    <dgm:pt modelId="{FD1507CD-67B5-4C52-B718-D4E78DED91A6}" type="pres">
      <dgm:prSet presAssocID="{78126DAB-63B4-4275-BE38-ED87E8DF579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AD886C-F0B2-4268-8837-8E052968EDA1}" type="pres">
      <dgm:prSet presAssocID="{CA72ADA5-822E-44CA-B900-DC60DB916C90}" presName="parentText" presStyleLbl="node1" presStyleIdx="0" presStyleCnt="1" custScaleY="10905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32084B-0BBD-4328-82B6-3AD874AB6842}" type="presOf" srcId="{CA72ADA5-822E-44CA-B900-DC60DB916C90}" destId="{47AD886C-F0B2-4268-8837-8E052968EDA1}" srcOrd="0" destOrd="0" presId="urn:microsoft.com/office/officeart/2005/8/layout/vList2"/>
    <dgm:cxn modelId="{CE20B53B-564B-4637-8551-5C5828E3EC27}" srcId="{78126DAB-63B4-4275-BE38-ED87E8DF5792}" destId="{CA72ADA5-822E-44CA-B900-DC60DB916C90}" srcOrd="0" destOrd="0" parTransId="{8BB40CD1-A01C-4135-B356-1050E4DBEF2E}" sibTransId="{DB8C8173-2C78-48D1-8233-524F69C0C96F}"/>
    <dgm:cxn modelId="{9AA2B84D-C151-4A25-9DD9-240E433C383A}" type="presOf" srcId="{78126DAB-63B4-4275-BE38-ED87E8DF5792}" destId="{FD1507CD-67B5-4C52-B718-D4E78DED91A6}" srcOrd="0" destOrd="0" presId="urn:microsoft.com/office/officeart/2005/8/layout/vList2"/>
    <dgm:cxn modelId="{D3E69001-FCF9-4B63-BD7E-0C69FB8E07E7}" type="presParOf" srcId="{FD1507CD-67B5-4C52-B718-D4E78DED91A6}" destId="{47AD886C-F0B2-4268-8837-8E052968EDA1}" srcOrd="0" destOrd="0" presId="urn:microsoft.com/office/officeart/2005/8/layout/v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33AB8F6-DB4B-4AAF-A632-2A90EE2EC4E8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0D1803-BBA7-458F-B985-696C059E6C2F}">
      <dgm:prSet custT="1"/>
      <dgm:spPr/>
      <dgm:t>
        <a:bodyPr/>
        <a:lstStyle/>
        <a:p>
          <a:pPr algn="l" rtl="0"/>
          <a:r>
            <a:rPr lang="en-US" sz="2400" dirty="0" smtClean="0"/>
            <a:t>If the lateral wall of the cavity is not sufficiently  extended &amp; </a:t>
          </a:r>
          <a:r>
            <a:rPr lang="en-US" sz="2400" dirty="0" err="1" smtClean="0"/>
            <a:t>pulpal</a:t>
          </a:r>
          <a:r>
            <a:rPr lang="en-US" sz="2400" dirty="0" smtClean="0"/>
            <a:t> horn portion of orifice still remains in the wall , the orifice appears like a “</a:t>
          </a:r>
          <a:r>
            <a:rPr lang="en-US" sz="2400" b="1" dirty="0" smtClean="0"/>
            <a:t>mouse hole </a:t>
          </a:r>
          <a:r>
            <a:rPr lang="en-US" sz="1900" dirty="0" smtClean="0"/>
            <a:t>“</a:t>
          </a:r>
          <a:endParaRPr lang="en-US" sz="1900" dirty="0"/>
        </a:p>
      </dgm:t>
    </dgm:pt>
    <dgm:pt modelId="{8C5708D2-C83D-4D99-BA3A-5997430E351E}" type="parTrans" cxnId="{121AB0AF-231D-41E2-9983-DB129ACE9B19}">
      <dgm:prSet/>
      <dgm:spPr/>
      <dgm:t>
        <a:bodyPr/>
        <a:lstStyle/>
        <a:p>
          <a:endParaRPr lang="en-US"/>
        </a:p>
      </dgm:t>
    </dgm:pt>
    <dgm:pt modelId="{3BF92210-21F2-4F40-A55E-C1D108CEEFCE}" type="sibTrans" cxnId="{121AB0AF-231D-41E2-9983-DB129ACE9B19}">
      <dgm:prSet/>
      <dgm:spPr/>
      <dgm:t>
        <a:bodyPr/>
        <a:lstStyle/>
        <a:p>
          <a:endParaRPr lang="en-US"/>
        </a:p>
      </dgm:t>
    </dgm:pt>
    <dgm:pt modelId="{6A280310-18AB-4FE8-A3F8-BCE42C6C7C90}">
      <dgm:prSet custT="1"/>
      <dgm:spPr/>
      <dgm:t>
        <a:bodyPr/>
        <a:lstStyle/>
        <a:p>
          <a:pPr algn="l" rtl="0"/>
          <a:r>
            <a:rPr lang="en-US" sz="2400" dirty="0" smtClean="0"/>
            <a:t>This lateral wall will impinge on the enlarging instrument &amp; dictate the direction of the instrument tip . It is eliminated by extending the lateral wall </a:t>
          </a:r>
          <a:endParaRPr lang="en-US" sz="2400" dirty="0"/>
        </a:p>
      </dgm:t>
    </dgm:pt>
    <dgm:pt modelId="{7309CE14-556D-4A0D-862D-F5445A8C5BDC}" type="parTrans" cxnId="{978EDA92-21EA-4A5E-9EDB-2759BA62CA31}">
      <dgm:prSet/>
      <dgm:spPr/>
      <dgm:t>
        <a:bodyPr/>
        <a:lstStyle/>
        <a:p>
          <a:endParaRPr lang="en-US"/>
        </a:p>
      </dgm:t>
    </dgm:pt>
    <dgm:pt modelId="{49E8A77A-9369-46F0-A278-E42CB27B63DA}" type="sibTrans" cxnId="{978EDA92-21EA-4A5E-9EDB-2759BA62CA31}">
      <dgm:prSet/>
      <dgm:spPr/>
      <dgm:t>
        <a:bodyPr/>
        <a:lstStyle/>
        <a:p>
          <a:endParaRPr lang="en-US"/>
        </a:p>
      </dgm:t>
    </dgm:pt>
    <dgm:pt modelId="{68F2B91D-76AD-46D9-96A2-D0F50D287A2B}" type="pres">
      <dgm:prSet presAssocID="{B33AB8F6-DB4B-4AAF-A632-2A90EE2EC4E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2BF6C0-63D1-423D-A53F-DF61752AD036}" type="pres">
      <dgm:prSet presAssocID="{890D1803-BBA7-458F-B985-696C059E6C2F}" presName="node" presStyleLbl="node1" presStyleIdx="0" presStyleCnt="2" custScaleY="2160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A77079-BE5D-41E6-BAEA-7648DF3FEBF1}" type="pres">
      <dgm:prSet presAssocID="{3BF92210-21F2-4F40-A55E-C1D108CEEFCE}" presName="sibTrans" presStyleLbl="sibTrans2D1" presStyleIdx="0" presStyleCnt="1"/>
      <dgm:spPr/>
      <dgm:t>
        <a:bodyPr/>
        <a:lstStyle/>
        <a:p>
          <a:endParaRPr lang="en-US"/>
        </a:p>
      </dgm:t>
    </dgm:pt>
    <dgm:pt modelId="{DB7DB142-1DDB-4C9C-8340-6468CAD2C706}" type="pres">
      <dgm:prSet presAssocID="{3BF92210-21F2-4F40-A55E-C1D108CEEFCE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FE5CB354-BBF5-4DD2-A28D-567D4D5CF6FA}" type="pres">
      <dgm:prSet presAssocID="{6A280310-18AB-4FE8-A3F8-BCE42C6C7C90}" presName="node" presStyleLbl="node1" presStyleIdx="1" presStyleCnt="2" custScaleY="2050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77561B-C26D-4B5E-9774-25E0FDC8641D}" type="presOf" srcId="{6A280310-18AB-4FE8-A3F8-BCE42C6C7C90}" destId="{FE5CB354-BBF5-4DD2-A28D-567D4D5CF6FA}" srcOrd="0" destOrd="0" presId="urn:microsoft.com/office/officeart/2005/8/layout/process1"/>
    <dgm:cxn modelId="{27D141C4-FA81-4370-9D17-A2876B986EAE}" type="presOf" srcId="{3BF92210-21F2-4F40-A55E-C1D108CEEFCE}" destId="{DB7DB142-1DDB-4C9C-8340-6468CAD2C706}" srcOrd="1" destOrd="0" presId="urn:microsoft.com/office/officeart/2005/8/layout/process1"/>
    <dgm:cxn modelId="{978EDA92-21EA-4A5E-9EDB-2759BA62CA31}" srcId="{B33AB8F6-DB4B-4AAF-A632-2A90EE2EC4E8}" destId="{6A280310-18AB-4FE8-A3F8-BCE42C6C7C90}" srcOrd="1" destOrd="0" parTransId="{7309CE14-556D-4A0D-862D-F5445A8C5BDC}" sibTransId="{49E8A77A-9369-46F0-A278-E42CB27B63DA}"/>
    <dgm:cxn modelId="{800103F5-B3A3-47D0-8396-0E516093CADE}" type="presOf" srcId="{B33AB8F6-DB4B-4AAF-A632-2A90EE2EC4E8}" destId="{68F2B91D-76AD-46D9-96A2-D0F50D287A2B}" srcOrd="0" destOrd="0" presId="urn:microsoft.com/office/officeart/2005/8/layout/process1"/>
    <dgm:cxn modelId="{95172364-2E2D-4AF4-A0DF-912B823A389C}" type="presOf" srcId="{890D1803-BBA7-458F-B985-696C059E6C2F}" destId="{2B2BF6C0-63D1-423D-A53F-DF61752AD036}" srcOrd="0" destOrd="0" presId="urn:microsoft.com/office/officeart/2005/8/layout/process1"/>
    <dgm:cxn modelId="{121AB0AF-231D-41E2-9983-DB129ACE9B19}" srcId="{B33AB8F6-DB4B-4AAF-A632-2A90EE2EC4E8}" destId="{890D1803-BBA7-458F-B985-696C059E6C2F}" srcOrd="0" destOrd="0" parTransId="{8C5708D2-C83D-4D99-BA3A-5997430E351E}" sibTransId="{3BF92210-21F2-4F40-A55E-C1D108CEEFCE}"/>
    <dgm:cxn modelId="{A2644131-14EA-4106-94AB-5B1F6A493F4C}" type="presOf" srcId="{3BF92210-21F2-4F40-A55E-C1D108CEEFCE}" destId="{F8A77079-BE5D-41E6-BAEA-7648DF3FEBF1}" srcOrd="0" destOrd="0" presId="urn:microsoft.com/office/officeart/2005/8/layout/process1"/>
    <dgm:cxn modelId="{434B0D2D-BA9B-439C-919D-ECC430E34474}" type="presParOf" srcId="{68F2B91D-76AD-46D9-96A2-D0F50D287A2B}" destId="{2B2BF6C0-63D1-423D-A53F-DF61752AD036}" srcOrd="0" destOrd="0" presId="urn:microsoft.com/office/officeart/2005/8/layout/process1"/>
    <dgm:cxn modelId="{8BFD2ED2-925F-421A-9856-174444B4FC2B}" type="presParOf" srcId="{68F2B91D-76AD-46D9-96A2-D0F50D287A2B}" destId="{F8A77079-BE5D-41E6-BAEA-7648DF3FEBF1}" srcOrd="1" destOrd="0" presId="urn:microsoft.com/office/officeart/2005/8/layout/process1"/>
    <dgm:cxn modelId="{46594BAA-AEB2-4FDA-9670-9E94FE68663E}" type="presParOf" srcId="{F8A77079-BE5D-41E6-BAEA-7648DF3FEBF1}" destId="{DB7DB142-1DDB-4C9C-8340-6468CAD2C706}" srcOrd="0" destOrd="0" presId="urn:microsoft.com/office/officeart/2005/8/layout/process1"/>
    <dgm:cxn modelId="{5F86F536-B0D1-4A5B-9ECB-06172B6904E0}" type="presParOf" srcId="{68F2B91D-76AD-46D9-96A2-D0F50D287A2B}" destId="{FE5CB354-BBF5-4DD2-A28D-567D4D5CF6FA}" srcOrd="2" destOrd="0" presId="urn:microsoft.com/office/officeart/2005/8/layout/process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4DA98A4-8D78-489C-B419-EA769AF77BAE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7226B02-F03F-4AA0-8C63-82C921A400C7}">
      <dgm:prSet custT="1"/>
      <dgm:spPr/>
      <dgm:t>
        <a:bodyPr/>
        <a:lstStyle/>
        <a:p>
          <a:pPr algn="l" rtl="0"/>
          <a:r>
            <a:rPr lang="en-US" sz="2400" dirty="0" smtClean="0"/>
            <a:t>To eliminate mechanically as many bacteria as possible from the tooth  </a:t>
          </a:r>
          <a:endParaRPr lang="en-US" sz="2400" dirty="0"/>
        </a:p>
      </dgm:t>
    </dgm:pt>
    <dgm:pt modelId="{BF8FF724-377B-4C35-80A1-5D5B9922B07C}" type="parTrans" cxnId="{B0262DF1-729A-46DE-AFFE-1385726FE669}">
      <dgm:prSet/>
      <dgm:spPr/>
      <dgm:t>
        <a:bodyPr/>
        <a:lstStyle/>
        <a:p>
          <a:endParaRPr lang="en-US"/>
        </a:p>
      </dgm:t>
    </dgm:pt>
    <dgm:pt modelId="{FC0A320B-815A-4614-BDE8-950EC7F1883F}" type="sibTrans" cxnId="{B0262DF1-729A-46DE-AFFE-1385726FE669}">
      <dgm:prSet/>
      <dgm:spPr/>
      <dgm:t>
        <a:bodyPr/>
        <a:lstStyle/>
        <a:p>
          <a:endParaRPr lang="en-US"/>
        </a:p>
      </dgm:t>
    </dgm:pt>
    <dgm:pt modelId="{240D05C9-7110-47CE-BE6E-1BFB901DAFD7}">
      <dgm:prSet custT="1"/>
      <dgm:spPr/>
      <dgm:t>
        <a:bodyPr/>
        <a:lstStyle/>
        <a:p>
          <a:pPr algn="l" rtl="0"/>
          <a:r>
            <a:rPr lang="en-US" sz="2000" dirty="0" smtClean="0"/>
            <a:t>To eliminate discolored   tooth structure</a:t>
          </a:r>
          <a:endParaRPr lang="en-US" sz="2000" dirty="0"/>
        </a:p>
      </dgm:t>
    </dgm:pt>
    <dgm:pt modelId="{379116A7-380B-4655-B6F7-DA35E7139137}" type="parTrans" cxnId="{00A377DA-E2D3-44CA-A7F0-94CD728B8A5A}">
      <dgm:prSet/>
      <dgm:spPr/>
      <dgm:t>
        <a:bodyPr/>
        <a:lstStyle/>
        <a:p>
          <a:endParaRPr lang="en-US"/>
        </a:p>
      </dgm:t>
    </dgm:pt>
    <dgm:pt modelId="{D9FAC1C1-9BF0-4A28-936E-6681554FE44D}" type="sibTrans" cxnId="{00A377DA-E2D3-44CA-A7F0-94CD728B8A5A}">
      <dgm:prSet/>
      <dgm:spPr/>
      <dgm:t>
        <a:bodyPr/>
        <a:lstStyle/>
        <a:p>
          <a:endParaRPr lang="en-US"/>
        </a:p>
      </dgm:t>
    </dgm:pt>
    <dgm:pt modelId="{7C94AF19-FA27-4AF7-995C-25B22DE59733}">
      <dgm:prSet custT="1"/>
      <dgm:spPr/>
      <dgm:t>
        <a:bodyPr/>
        <a:lstStyle/>
        <a:p>
          <a:pPr algn="l" rtl="0"/>
          <a:r>
            <a:rPr lang="en-US" sz="2000" dirty="0" smtClean="0"/>
            <a:t>To eliminate the possibility of any bacterial laden saliva leaking into the prepared cavity </a:t>
          </a:r>
          <a:endParaRPr lang="en-US" sz="2000" dirty="0"/>
        </a:p>
      </dgm:t>
    </dgm:pt>
    <dgm:pt modelId="{9361A52B-BAEC-45DC-998E-03FC27168FA5}" type="parTrans" cxnId="{9026C0BD-E701-4260-BF87-1119621BC84F}">
      <dgm:prSet/>
      <dgm:spPr/>
      <dgm:t>
        <a:bodyPr/>
        <a:lstStyle/>
        <a:p>
          <a:endParaRPr lang="en-US"/>
        </a:p>
      </dgm:t>
    </dgm:pt>
    <dgm:pt modelId="{7C27F616-C37F-4E2B-8B39-38BA035E1FEA}" type="sibTrans" cxnId="{9026C0BD-E701-4260-BF87-1119621BC84F}">
      <dgm:prSet/>
      <dgm:spPr/>
      <dgm:t>
        <a:bodyPr/>
        <a:lstStyle/>
        <a:p>
          <a:endParaRPr lang="en-US"/>
        </a:p>
      </dgm:t>
    </dgm:pt>
    <dgm:pt modelId="{9DF32FC6-8E14-4313-B1AF-F94C9808ECE2}">
      <dgm:prSet custT="1"/>
      <dgm:spPr/>
      <dgm:t>
        <a:bodyPr/>
        <a:lstStyle/>
        <a:p>
          <a:pPr algn="l" rtl="0"/>
          <a:r>
            <a:rPr lang="en-US" sz="2000" dirty="0" smtClean="0"/>
            <a:t>If one wall of the access cavity is missing – wall should be built up </a:t>
          </a:r>
          <a:endParaRPr lang="en-US" sz="2000" dirty="0"/>
        </a:p>
      </dgm:t>
    </dgm:pt>
    <dgm:pt modelId="{71429C09-6D8E-42AC-B697-4D29B21E34DC}" type="parTrans" cxnId="{67BD6833-7873-4616-8D83-A75C5F9E9065}">
      <dgm:prSet/>
      <dgm:spPr/>
      <dgm:t>
        <a:bodyPr/>
        <a:lstStyle/>
        <a:p>
          <a:endParaRPr lang="en-US"/>
        </a:p>
      </dgm:t>
    </dgm:pt>
    <dgm:pt modelId="{1EA9E37F-5AEE-478E-996D-5A8EDA29F363}" type="sibTrans" cxnId="{67BD6833-7873-4616-8D83-A75C5F9E9065}">
      <dgm:prSet/>
      <dgm:spPr/>
      <dgm:t>
        <a:bodyPr/>
        <a:lstStyle/>
        <a:p>
          <a:endParaRPr lang="en-US"/>
        </a:p>
      </dgm:t>
    </dgm:pt>
    <dgm:pt modelId="{33A52B58-58F5-46FD-B0D2-73BCE321F34E}" type="pres">
      <dgm:prSet presAssocID="{94DA98A4-8D78-489C-B419-EA769AF77BA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71CB44-9B29-4A4D-B8A9-E639FFA41B19}" type="pres">
      <dgm:prSet presAssocID="{47226B02-F03F-4AA0-8C63-82C921A400C7}" presName="node" presStyleLbl="node1" presStyleIdx="0" presStyleCnt="4" custScaleX="172858" custScaleY="1482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7B426E-D152-4C35-9928-E7B6946429FE}" type="pres">
      <dgm:prSet presAssocID="{FC0A320B-815A-4614-BDE8-950EC7F1883F}" presName="sibTrans" presStyleLbl="sibTrans2D1" presStyleIdx="0" presStyleCnt="3" custLinFactNeighborX="48044" custLinFactNeighborY="2575"/>
      <dgm:spPr/>
      <dgm:t>
        <a:bodyPr/>
        <a:lstStyle/>
        <a:p>
          <a:endParaRPr lang="en-US"/>
        </a:p>
      </dgm:t>
    </dgm:pt>
    <dgm:pt modelId="{B848ED30-0094-4FA5-8281-86CDFF1AB612}" type="pres">
      <dgm:prSet presAssocID="{FC0A320B-815A-4614-BDE8-950EC7F1883F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9AC31C44-DBF2-42C9-AC40-E8376761A276}" type="pres">
      <dgm:prSet presAssocID="{240D05C9-7110-47CE-BE6E-1BFB901DAFD7}" presName="node" presStyleLbl="node1" presStyleIdx="1" presStyleCnt="4" custScaleX="152603" custScaleY="1490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8BC364-1C2D-44B4-B31C-6D442976EB99}" type="pres">
      <dgm:prSet presAssocID="{D9FAC1C1-9BF0-4A28-936E-6681554FE44D}" presName="sibTrans" presStyleLbl="sibTrans2D1" presStyleIdx="1" presStyleCnt="3" custLinFactNeighborX="36141" custLinFactNeighborY="-16662"/>
      <dgm:spPr/>
      <dgm:t>
        <a:bodyPr/>
        <a:lstStyle/>
        <a:p>
          <a:endParaRPr lang="en-US"/>
        </a:p>
      </dgm:t>
    </dgm:pt>
    <dgm:pt modelId="{12FFBFBB-65FB-444C-B61C-A42F3DA3AB17}" type="pres">
      <dgm:prSet presAssocID="{D9FAC1C1-9BF0-4A28-936E-6681554FE44D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BCB1019E-CBD8-4AE5-9C86-5A43FF9C9DE3}" type="pres">
      <dgm:prSet presAssocID="{7C94AF19-FA27-4AF7-995C-25B22DE59733}" presName="node" presStyleLbl="node1" presStyleIdx="2" presStyleCnt="4" custScaleX="144910" custScaleY="1436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1A07D2-12D3-4055-906E-F354AAACD2C4}" type="pres">
      <dgm:prSet presAssocID="{7C27F616-C37F-4E2B-8B39-38BA035E1FEA}" presName="sibTrans" presStyleLbl="sibTrans2D1" presStyleIdx="2" presStyleCnt="3" custLinFactNeighborX="-13732" custLinFactNeighborY="8690"/>
      <dgm:spPr/>
      <dgm:t>
        <a:bodyPr/>
        <a:lstStyle/>
        <a:p>
          <a:endParaRPr lang="en-US"/>
        </a:p>
      </dgm:t>
    </dgm:pt>
    <dgm:pt modelId="{A2DE3EB0-5AC2-436E-9BEC-547AEE8CAA7C}" type="pres">
      <dgm:prSet presAssocID="{7C27F616-C37F-4E2B-8B39-38BA035E1FEA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7B54C4DB-F377-4324-9BCA-CE302B0CDDEC}" type="pres">
      <dgm:prSet presAssocID="{9DF32FC6-8E14-4313-B1AF-F94C9808ECE2}" presName="node" presStyleLbl="node1" presStyleIdx="3" presStyleCnt="4" custScaleX="166852" custScaleY="1308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4136D3-6BC5-48BC-8BE8-99C7C6B539E1}" type="presOf" srcId="{7C27F616-C37F-4E2B-8B39-38BA035E1FEA}" destId="{A2DE3EB0-5AC2-436E-9BEC-547AEE8CAA7C}" srcOrd="1" destOrd="0" presId="urn:microsoft.com/office/officeart/2005/8/layout/process1"/>
    <dgm:cxn modelId="{24DE11DE-397E-4E87-A128-6074FF9C3FB1}" type="presOf" srcId="{FC0A320B-815A-4614-BDE8-950EC7F1883F}" destId="{B848ED30-0094-4FA5-8281-86CDFF1AB612}" srcOrd="1" destOrd="0" presId="urn:microsoft.com/office/officeart/2005/8/layout/process1"/>
    <dgm:cxn modelId="{04C3F43A-485E-4452-9910-92E0D3C226A9}" type="presOf" srcId="{7C94AF19-FA27-4AF7-995C-25B22DE59733}" destId="{BCB1019E-CBD8-4AE5-9C86-5A43FF9C9DE3}" srcOrd="0" destOrd="0" presId="urn:microsoft.com/office/officeart/2005/8/layout/process1"/>
    <dgm:cxn modelId="{B0262DF1-729A-46DE-AFFE-1385726FE669}" srcId="{94DA98A4-8D78-489C-B419-EA769AF77BAE}" destId="{47226B02-F03F-4AA0-8C63-82C921A400C7}" srcOrd="0" destOrd="0" parTransId="{BF8FF724-377B-4C35-80A1-5D5B9922B07C}" sibTransId="{FC0A320B-815A-4614-BDE8-950EC7F1883F}"/>
    <dgm:cxn modelId="{9026C0BD-E701-4260-BF87-1119621BC84F}" srcId="{94DA98A4-8D78-489C-B419-EA769AF77BAE}" destId="{7C94AF19-FA27-4AF7-995C-25B22DE59733}" srcOrd="2" destOrd="0" parTransId="{9361A52B-BAEC-45DC-998E-03FC27168FA5}" sibTransId="{7C27F616-C37F-4E2B-8B39-38BA035E1FEA}"/>
    <dgm:cxn modelId="{FC700A38-B63A-4ED3-8B05-F521FBF9AB62}" type="presOf" srcId="{94DA98A4-8D78-489C-B419-EA769AF77BAE}" destId="{33A52B58-58F5-46FD-B0D2-73BCE321F34E}" srcOrd="0" destOrd="0" presId="urn:microsoft.com/office/officeart/2005/8/layout/process1"/>
    <dgm:cxn modelId="{BFA7E666-4A35-41FA-AD43-6FD24C37CAD8}" type="presOf" srcId="{D9FAC1C1-9BF0-4A28-936E-6681554FE44D}" destId="{7D8BC364-1C2D-44B4-B31C-6D442976EB99}" srcOrd="0" destOrd="0" presId="urn:microsoft.com/office/officeart/2005/8/layout/process1"/>
    <dgm:cxn modelId="{804C2E25-90FA-4B85-9F68-E75073A78847}" type="presOf" srcId="{9DF32FC6-8E14-4313-B1AF-F94C9808ECE2}" destId="{7B54C4DB-F377-4324-9BCA-CE302B0CDDEC}" srcOrd="0" destOrd="0" presId="urn:microsoft.com/office/officeart/2005/8/layout/process1"/>
    <dgm:cxn modelId="{3B35BDD4-74FE-4CBB-8CCA-ADC0F5CB69D2}" type="presOf" srcId="{240D05C9-7110-47CE-BE6E-1BFB901DAFD7}" destId="{9AC31C44-DBF2-42C9-AC40-E8376761A276}" srcOrd="0" destOrd="0" presId="urn:microsoft.com/office/officeart/2005/8/layout/process1"/>
    <dgm:cxn modelId="{5FF3F71A-8FB4-4695-A0AF-9293F7EF39FD}" type="presOf" srcId="{7C27F616-C37F-4E2B-8B39-38BA035E1FEA}" destId="{DB1A07D2-12D3-4055-906E-F354AAACD2C4}" srcOrd="0" destOrd="0" presId="urn:microsoft.com/office/officeart/2005/8/layout/process1"/>
    <dgm:cxn modelId="{C4257513-315B-47B1-A636-B106CD6472C6}" type="presOf" srcId="{47226B02-F03F-4AA0-8C63-82C921A400C7}" destId="{1E71CB44-9B29-4A4D-B8A9-E639FFA41B19}" srcOrd="0" destOrd="0" presId="urn:microsoft.com/office/officeart/2005/8/layout/process1"/>
    <dgm:cxn modelId="{67BD6833-7873-4616-8D83-A75C5F9E9065}" srcId="{94DA98A4-8D78-489C-B419-EA769AF77BAE}" destId="{9DF32FC6-8E14-4313-B1AF-F94C9808ECE2}" srcOrd="3" destOrd="0" parTransId="{71429C09-6D8E-42AC-B697-4D29B21E34DC}" sibTransId="{1EA9E37F-5AEE-478E-996D-5A8EDA29F363}"/>
    <dgm:cxn modelId="{D0D57CC9-4F48-4C29-9228-1B1C9A762165}" type="presOf" srcId="{FC0A320B-815A-4614-BDE8-950EC7F1883F}" destId="{AB7B426E-D152-4C35-9928-E7B6946429FE}" srcOrd="0" destOrd="0" presId="urn:microsoft.com/office/officeart/2005/8/layout/process1"/>
    <dgm:cxn modelId="{0B098A79-5774-4393-A2C5-FF2826EBAB38}" type="presOf" srcId="{D9FAC1C1-9BF0-4A28-936E-6681554FE44D}" destId="{12FFBFBB-65FB-444C-B61C-A42F3DA3AB17}" srcOrd="1" destOrd="0" presId="urn:microsoft.com/office/officeart/2005/8/layout/process1"/>
    <dgm:cxn modelId="{00A377DA-E2D3-44CA-A7F0-94CD728B8A5A}" srcId="{94DA98A4-8D78-489C-B419-EA769AF77BAE}" destId="{240D05C9-7110-47CE-BE6E-1BFB901DAFD7}" srcOrd="1" destOrd="0" parTransId="{379116A7-380B-4655-B6F7-DA35E7139137}" sibTransId="{D9FAC1C1-9BF0-4A28-936E-6681554FE44D}"/>
    <dgm:cxn modelId="{5D8E784E-9788-4507-82BC-9B93BC9DCE35}" type="presParOf" srcId="{33A52B58-58F5-46FD-B0D2-73BCE321F34E}" destId="{1E71CB44-9B29-4A4D-B8A9-E639FFA41B19}" srcOrd="0" destOrd="0" presId="urn:microsoft.com/office/officeart/2005/8/layout/process1"/>
    <dgm:cxn modelId="{89838026-337B-4ADD-8494-A7116D4E3D5A}" type="presParOf" srcId="{33A52B58-58F5-46FD-B0D2-73BCE321F34E}" destId="{AB7B426E-D152-4C35-9928-E7B6946429FE}" srcOrd="1" destOrd="0" presId="urn:microsoft.com/office/officeart/2005/8/layout/process1"/>
    <dgm:cxn modelId="{FB6A7F50-2479-473E-91EB-D8D393F8393D}" type="presParOf" srcId="{AB7B426E-D152-4C35-9928-E7B6946429FE}" destId="{B848ED30-0094-4FA5-8281-86CDFF1AB612}" srcOrd="0" destOrd="0" presId="urn:microsoft.com/office/officeart/2005/8/layout/process1"/>
    <dgm:cxn modelId="{5D808263-BBAB-4558-97C8-31B285692383}" type="presParOf" srcId="{33A52B58-58F5-46FD-B0D2-73BCE321F34E}" destId="{9AC31C44-DBF2-42C9-AC40-E8376761A276}" srcOrd="2" destOrd="0" presId="urn:microsoft.com/office/officeart/2005/8/layout/process1"/>
    <dgm:cxn modelId="{97427D12-E939-44FF-8499-321FC3632C57}" type="presParOf" srcId="{33A52B58-58F5-46FD-B0D2-73BCE321F34E}" destId="{7D8BC364-1C2D-44B4-B31C-6D442976EB99}" srcOrd="3" destOrd="0" presId="urn:microsoft.com/office/officeart/2005/8/layout/process1"/>
    <dgm:cxn modelId="{3ED8DEA6-290A-4DA9-8A9D-6468F906DA31}" type="presParOf" srcId="{7D8BC364-1C2D-44B4-B31C-6D442976EB99}" destId="{12FFBFBB-65FB-444C-B61C-A42F3DA3AB17}" srcOrd="0" destOrd="0" presId="urn:microsoft.com/office/officeart/2005/8/layout/process1"/>
    <dgm:cxn modelId="{9D22EBDF-BDA8-41A8-A515-3C45F3705C13}" type="presParOf" srcId="{33A52B58-58F5-46FD-B0D2-73BCE321F34E}" destId="{BCB1019E-CBD8-4AE5-9C86-5A43FF9C9DE3}" srcOrd="4" destOrd="0" presId="urn:microsoft.com/office/officeart/2005/8/layout/process1"/>
    <dgm:cxn modelId="{743C66B0-0C37-44EC-AD9F-A606795C3293}" type="presParOf" srcId="{33A52B58-58F5-46FD-B0D2-73BCE321F34E}" destId="{DB1A07D2-12D3-4055-906E-F354AAACD2C4}" srcOrd="5" destOrd="0" presId="urn:microsoft.com/office/officeart/2005/8/layout/process1"/>
    <dgm:cxn modelId="{59BB663A-8DF6-48F1-9EC0-CD24AE3FFF09}" type="presParOf" srcId="{DB1A07D2-12D3-4055-906E-F354AAACD2C4}" destId="{A2DE3EB0-5AC2-436E-9BEC-547AEE8CAA7C}" srcOrd="0" destOrd="0" presId="urn:microsoft.com/office/officeart/2005/8/layout/process1"/>
    <dgm:cxn modelId="{D86D327B-953E-46E8-80E2-BEAEFFFA86EC}" type="presParOf" srcId="{33A52B58-58F5-46FD-B0D2-73BCE321F34E}" destId="{7B54C4DB-F377-4324-9BCA-CE302B0CDDEC}" srcOrd="6" destOrd="0" presId="urn:microsoft.com/office/officeart/2005/8/layout/process1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6BAF3A7-C5A3-46DB-AB5F-4225256660DE}" type="doc">
      <dgm:prSet loTypeId="urn:microsoft.com/office/officeart/2005/8/layout/pyramid2" loCatId="pyramid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9B233D-6640-4264-948F-D8ABCFB52989}">
      <dgm:prSet custT="1"/>
      <dgm:spPr/>
      <dgm:t>
        <a:bodyPr/>
        <a:lstStyle/>
        <a:p>
          <a:pPr algn="l" rtl="0"/>
          <a:r>
            <a:rPr lang="en-US" sz="1800" b="1" dirty="0" smtClean="0"/>
            <a:t>Resistance form </a:t>
          </a:r>
          <a:r>
            <a:rPr lang="en-US" sz="1800" dirty="0" smtClean="0"/>
            <a:t>– is defined as development of an apical stop at CDJ against  which filling is to be compacted &amp; acts as a stop to resist extrusion of canal debris &amp; filling material</a:t>
          </a:r>
          <a:endParaRPr lang="en-US" sz="1800" dirty="0"/>
        </a:p>
      </dgm:t>
    </dgm:pt>
    <dgm:pt modelId="{054AC2DE-33AA-47B5-BB67-9B1C986BCB4A}" type="parTrans" cxnId="{2521FAEE-69B7-4741-956E-B9EA127073B4}">
      <dgm:prSet/>
      <dgm:spPr/>
      <dgm:t>
        <a:bodyPr/>
        <a:lstStyle/>
        <a:p>
          <a:endParaRPr lang="en-US"/>
        </a:p>
      </dgm:t>
    </dgm:pt>
    <dgm:pt modelId="{85D0C273-2B28-438E-9C1F-BAE77E953A36}" type="sibTrans" cxnId="{2521FAEE-69B7-4741-956E-B9EA127073B4}">
      <dgm:prSet/>
      <dgm:spPr/>
      <dgm:t>
        <a:bodyPr/>
        <a:lstStyle/>
        <a:p>
          <a:endParaRPr lang="en-US"/>
        </a:p>
      </dgm:t>
    </dgm:pt>
    <dgm:pt modelId="{5A04A9B6-E23E-4A4B-ACBF-DA6476C02AF7}">
      <dgm:prSet custT="1"/>
      <dgm:spPr/>
      <dgm:t>
        <a:bodyPr/>
        <a:lstStyle/>
        <a:p>
          <a:pPr algn="l" rtl="0"/>
          <a:r>
            <a:rPr lang="en-US" sz="2000" b="1" dirty="0" smtClean="0"/>
            <a:t>Retention form </a:t>
          </a:r>
          <a:r>
            <a:rPr lang="en-US" sz="2000" dirty="0" smtClean="0"/>
            <a:t>-  is established to retain primary filling within the root canal system </a:t>
          </a:r>
          <a:endParaRPr lang="en-US" sz="2000" dirty="0"/>
        </a:p>
      </dgm:t>
    </dgm:pt>
    <dgm:pt modelId="{E403CC8D-473A-4A53-8D04-85300F8F8553}" type="parTrans" cxnId="{D8B77363-21C0-492A-BE20-C6881E244378}">
      <dgm:prSet/>
      <dgm:spPr/>
      <dgm:t>
        <a:bodyPr/>
        <a:lstStyle/>
        <a:p>
          <a:endParaRPr lang="en-US"/>
        </a:p>
      </dgm:t>
    </dgm:pt>
    <dgm:pt modelId="{C7B2E80E-6DEE-4B39-89F2-1600C541EB02}" type="sibTrans" cxnId="{D8B77363-21C0-492A-BE20-C6881E244378}">
      <dgm:prSet/>
      <dgm:spPr/>
      <dgm:t>
        <a:bodyPr/>
        <a:lstStyle/>
        <a:p>
          <a:endParaRPr lang="en-US"/>
        </a:p>
      </dgm:t>
    </dgm:pt>
    <dgm:pt modelId="{F6C0B08D-EE0D-4AA0-A258-4FA142DC2220}">
      <dgm:prSet custT="1"/>
      <dgm:spPr/>
      <dgm:t>
        <a:bodyPr/>
        <a:lstStyle/>
        <a:p>
          <a:pPr algn="l" rtl="0"/>
          <a:r>
            <a:rPr lang="en-US" sz="2000" b="1" dirty="0" smtClean="0"/>
            <a:t>Outline form </a:t>
          </a:r>
          <a:r>
            <a:rPr lang="en-US" sz="2000" dirty="0" smtClean="0"/>
            <a:t>– of the radicular cavity preparation is dictated by the external anatomy of the tooth  </a:t>
          </a:r>
          <a:endParaRPr lang="en-US" sz="2000" dirty="0"/>
        </a:p>
      </dgm:t>
    </dgm:pt>
    <dgm:pt modelId="{48283728-B0FD-4E85-AA4D-BBFCDEBD2B2B}" type="parTrans" cxnId="{28AE8A6A-B7AF-4357-B544-AD83E0D740D7}">
      <dgm:prSet/>
      <dgm:spPr/>
      <dgm:t>
        <a:bodyPr/>
        <a:lstStyle/>
        <a:p>
          <a:endParaRPr lang="en-US"/>
        </a:p>
      </dgm:t>
    </dgm:pt>
    <dgm:pt modelId="{B5893FEA-47BE-4017-B0CD-417C9037D746}" type="sibTrans" cxnId="{28AE8A6A-B7AF-4357-B544-AD83E0D740D7}">
      <dgm:prSet/>
      <dgm:spPr/>
      <dgm:t>
        <a:bodyPr/>
        <a:lstStyle/>
        <a:p>
          <a:endParaRPr lang="en-US"/>
        </a:p>
      </dgm:t>
    </dgm:pt>
    <dgm:pt modelId="{24799320-57EB-4EC0-9C9C-B85FD4E93E2A}" type="pres">
      <dgm:prSet presAssocID="{F6BAF3A7-C5A3-46DB-AB5F-4225256660DE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36993717-9C4D-4871-A930-16E44598162C}" type="pres">
      <dgm:prSet presAssocID="{F6BAF3A7-C5A3-46DB-AB5F-4225256660DE}" presName="pyramid" presStyleLbl="node1" presStyleIdx="0" presStyleCnt="1"/>
      <dgm:spPr/>
    </dgm:pt>
    <dgm:pt modelId="{35EF7B34-B5D5-4153-AE4A-FC860FB4F996}" type="pres">
      <dgm:prSet presAssocID="{F6BAF3A7-C5A3-46DB-AB5F-4225256660DE}" presName="theList" presStyleCnt="0"/>
      <dgm:spPr/>
    </dgm:pt>
    <dgm:pt modelId="{811864BB-0E67-4F89-A037-98E6AAD3564C}" type="pres">
      <dgm:prSet presAssocID="{4A9B233D-6640-4264-948F-D8ABCFB52989}" presName="aNode" presStyleLbl="fgAcc1" presStyleIdx="0" presStyleCnt="3" custScaleX="113360" custScaleY="1397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F8EDF0-BBEB-4F0C-955E-574B0380141B}" type="pres">
      <dgm:prSet presAssocID="{4A9B233D-6640-4264-948F-D8ABCFB52989}" presName="aSpace" presStyleCnt="0"/>
      <dgm:spPr/>
    </dgm:pt>
    <dgm:pt modelId="{CC223770-EC8C-4666-8454-C6380CB80083}" type="pres">
      <dgm:prSet presAssocID="{5A04A9B6-E23E-4A4B-ACBF-DA6476C02AF7}" presName="aNode" presStyleLbl="fgAcc1" presStyleIdx="1" presStyleCnt="3" custScaleX="107895" custScaleY="1229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4BF810-4948-413F-BD91-B7B265D78D30}" type="pres">
      <dgm:prSet presAssocID="{5A04A9B6-E23E-4A4B-ACBF-DA6476C02AF7}" presName="aSpace" presStyleCnt="0"/>
      <dgm:spPr/>
    </dgm:pt>
    <dgm:pt modelId="{76122FF3-51D4-445A-B0BB-6ED40B8911F4}" type="pres">
      <dgm:prSet presAssocID="{F6C0B08D-EE0D-4AA0-A258-4FA142DC2220}" presName="aNode" presStyleLbl="fgAcc1" presStyleIdx="2" presStyleCnt="3" custScaleX="107895" custScaleY="1288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3A6D65-55DD-4398-9F75-F76765568CE7}" type="pres">
      <dgm:prSet presAssocID="{F6C0B08D-EE0D-4AA0-A258-4FA142DC2220}" presName="aSpace" presStyleCnt="0"/>
      <dgm:spPr/>
    </dgm:pt>
  </dgm:ptLst>
  <dgm:cxnLst>
    <dgm:cxn modelId="{4DC1D849-1406-43C4-A5BE-6B35091EC661}" type="presOf" srcId="{F6C0B08D-EE0D-4AA0-A258-4FA142DC2220}" destId="{76122FF3-51D4-445A-B0BB-6ED40B8911F4}" srcOrd="0" destOrd="0" presId="urn:microsoft.com/office/officeart/2005/8/layout/pyramid2"/>
    <dgm:cxn modelId="{2521FAEE-69B7-4741-956E-B9EA127073B4}" srcId="{F6BAF3A7-C5A3-46DB-AB5F-4225256660DE}" destId="{4A9B233D-6640-4264-948F-D8ABCFB52989}" srcOrd="0" destOrd="0" parTransId="{054AC2DE-33AA-47B5-BB67-9B1C986BCB4A}" sibTransId="{85D0C273-2B28-438E-9C1F-BAE77E953A36}"/>
    <dgm:cxn modelId="{D8B77363-21C0-492A-BE20-C6881E244378}" srcId="{F6BAF3A7-C5A3-46DB-AB5F-4225256660DE}" destId="{5A04A9B6-E23E-4A4B-ACBF-DA6476C02AF7}" srcOrd="1" destOrd="0" parTransId="{E403CC8D-473A-4A53-8D04-85300F8F8553}" sibTransId="{C7B2E80E-6DEE-4B39-89F2-1600C541EB02}"/>
    <dgm:cxn modelId="{28AE8A6A-B7AF-4357-B544-AD83E0D740D7}" srcId="{F6BAF3A7-C5A3-46DB-AB5F-4225256660DE}" destId="{F6C0B08D-EE0D-4AA0-A258-4FA142DC2220}" srcOrd="2" destOrd="0" parTransId="{48283728-B0FD-4E85-AA4D-BBFCDEBD2B2B}" sibTransId="{B5893FEA-47BE-4017-B0CD-417C9037D746}"/>
    <dgm:cxn modelId="{331410E4-BFD0-4C80-8EB7-BB4F277BDEEC}" type="presOf" srcId="{5A04A9B6-E23E-4A4B-ACBF-DA6476C02AF7}" destId="{CC223770-EC8C-4666-8454-C6380CB80083}" srcOrd="0" destOrd="0" presId="urn:microsoft.com/office/officeart/2005/8/layout/pyramid2"/>
    <dgm:cxn modelId="{B54D835F-22DD-4D3F-8535-FCD6BEFC0001}" type="presOf" srcId="{F6BAF3A7-C5A3-46DB-AB5F-4225256660DE}" destId="{24799320-57EB-4EC0-9C9C-B85FD4E93E2A}" srcOrd="0" destOrd="0" presId="urn:microsoft.com/office/officeart/2005/8/layout/pyramid2"/>
    <dgm:cxn modelId="{17D52BCC-E370-4258-B0BE-0DB68BC7B5A1}" type="presOf" srcId="{4A9B233D-6640-4264-948F-D8ABCFB52989}" destId="{811864BB-0E67-4F89-A037-98E6AAD3564C}" srcOrd="0" destOrd="0" presId="urn:microsoft.com/office/officeart/2005/8/layout/pyramid2"/>
    <dgm:cxn modelId="{864E83E5-2B08-41B1-B238-E8F032FC22E4}" type="presParOf" srcId="{24799320-57EB-4EC0-9C9C-B85FD4E93E2A}" destId="{36993717-9C4D-4871-A930-16E44598162C}" srcOrd="0" destOrd="0" presId="urn:microsoft.com/office/officeart/2005/8/layout/pyramid2"/>
    <dgm:cxn modelId="{BD22A73C-30C4-4115-9411-BB17CFB3BDEC}" type="presParOf" srcId="{24799320-57EB-4EC0-9C9C-B85FD4E93E2A}" destId="{35EF7B34-B5D5-4153-AE4A-FC860FB4F996}" srcOrd="1" destOrd="0" presId="urn:microsoft.com/office/officeart/2005/8/layout/pyramid2"/>
    <dgm:cxn modelId="{98B12410-8B55-4320-B4C0-4D78961CC692}" type="presParOf" srcId="{35EF7B34-B5D5-4153-AE4A-FC860FB4F996}" destId="{811864BB-0E67-4F89-A037-98E6AAD3564C}" srcOrd="0" destOrd="0" presId="urn:microsoft.com/office/officeart/2005/8/layout/pyramid2"/>
    <dgm:cxn modelId="{A81BB249-37AC-41BD-8586-141BF1220332}" type="presParOf" srcId="{35EF7B34-B5D5-4153-AE4A-FC860FB4F996}" destId="{BBF8EDF0-BBEB-4F0C-955E-574B0380141B}" srcOrd="1" destOrd="0" presId="urn:microsoft.com/office/officeart/2005/8/layout/pyramid2"/>
    <dgm:cxn modelId="{5A82D40F-B27F-474F-8F03-53619F1CD6BB}" type="presParOf" srcId="{35EF7B34-B5D5-4153-AE4A-FC860FB4F996}" destId="{CC223770-EC8C-4666-8454-C6380CB80083}" srcOrd="2" destOrd="0" presId="urn:microsoft.com/office/officeart/2005/8/layout/pyramid2"/>
    <dgm:cxn modelId="{E7F95D8C-BED4-4B55-A292-359DADA8EE1B}" type="presParOf" srcId="{35EF7B34-B5D5-4153-AE4A-FC860FB4F996}" destId="{DD4BF810-4948-413F-BD91-B7B265D78D30}" srcOrd="3" destOrd="0" presId="urn:microsoft.com/office/officeart/2005/8/layout/pyramid2"/>
    <dgm:cxn modelId="{591E1DB4-51B3-4DFF-A06E-3207C2B8802A}" type="presParOf" srcId="{35EF7B34-B5D5-4153-AE4A-FC860FB4F996}" destId="{76122FF3-51D4-445A-B0BB-6ED40B8911F4}" srcOrd="4" destOrd="0" presId="urn:microsoft.com/office/officeart/2005/8/layout/pyramid2"/>
    <dgm:cxn modelId="{20EDCFE7-0781-41E7-AD2A-0BB5F01828F2}" type="presParOf" srcId="{35EF7B34-B5D5-4153-AE4A-FC860FB4F996}" destId="{A13A6D65-55DD-4398-9F75-F76765568CE7}" srcOrd="5" destOrd="0" presId="urn:microsoft.com/office/officeart/2005/8/layout/pyramid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5DE6CCE-B54E-4FD6-A3A4-5B0EA7F536EC}" type="doc">
      <dgm:prSet loTypeId="urn:microsoft.com/office/officeart/2005/8/layout/venn1" loCatId="relationship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DA5E066-54B3-452D-B3E7-B979069F725F}">
      <dgm:prSet/>
      <dgm:spPr/>
      <dgm:t>
        <a:bodyPr/>
        <a:lstStyle/>
        <a:p>
          <a:pPr rtl="0"/>
          <a:r>
            <a:rPr lang="en-US" dirty="0" err="1" smtClean="0"/>
            <a:t>Fiberoptic</a:t>
          </a:r>
          <a:r>
            <a:rPr lang="en-US" dirty="0" smtClean="0"/>
            <a:t> endoscope  (</a:t>
          </a:r>
          <a:r>
            <a:rPr lang="en-US" dirty="0" err="1" smtClean="0"/>
            <a:t>orascope</a:t>
          </a:r>
          <a:r>
            <a:rPr lang="en-US" dirty="0" smtClean="0"/>
            <a:t>)</a:t>
          </a:r>
          <a:endParaRPr lang="en-US" dirty="0"/>
        </a:p>
      </dgm:t>
    </dgm:pt>
    <dgm:pt modelId="{A9F98D0C-0385-484F-987E-980B777EF52F}" type="parTrans" cxnId="{BA0D2798-3C9C-4F4C-BAF2-B3305FD4D087}">
      <dgm:prSet/>
      <dgm:spPr/>
      <dgm:t>
        <a:bodyPr/>
        <a:lstStyle/>
        <a:p>
          <a:endParaRPr lang="en-US"/>
        </a:p>
      </dgm:t>
    </dgm:pt>
    <dgm:pt modelId="{D6E7FA49-75A0-485B-9F81-F7B144C5590C}" type="sibTrans" cxnId="{BA0D2798-3C9C-4F4C-BAF2-B3305FD4D087}">
      <dgm:prSet/>
      <dgm:spPr/>
      <dgm:t>
        <a:bodyPr/>
        <a:lstStyle/>
        <a:p>
          <a:endParaRPr lang="en-US"/>
        </a:p>
      </dgm:t>
    </dgm:pt>
    <dgm:pt modelId="{1D464884-2842-4618-86A1-CC7CF50682AB}">
      <dgm:prSet/>
      <dgm:spPr/>
      <dgm:t>
        <a:bodyPr/>
        <a:lstStyle/>
        <a:p>
          <a:pPr rtl="0"/>
          <a:r>
            <a:rPr lang="en-US" dirty="0" smtClean="0"/>
            <a:t>Surgical operating microscope </a:t>
          </a:r>
          <a:endParaRPr lang="en-US" dirty="0"/>
        </a:p>
      </dgm:t>
    </dgm:pt>
    <dgm:pt modelId="{432409D3-DFA9-4BEB-B6D3-927BA6B0AD81}" type="parTrans" cxnId="{2648FA49-2FA2-426E-B732-28DE7930C61D}">
      <dgm:prSet/>
      <dgm:spPr/>
      <dgm:t>
        <a:bodyPr/>
        <a:lstStyle/>
        <a:p>
          <a:endParaRPr lang="en-US"/>
        </a:p>
      </dgm:t>
    </dgm:pt>
    <dgm:pt modelId="{7552485B-FAFE-4F9C-8921-44D4CAA3DEF4}" type="sibTrans" cxnId="{2648FA49-2FA2-426E-B732-28DE7930C61D}">
      <dgm:prSet/>
      <dgm:spPr/>
      <dgm:t>
        <a:bodyPr/>
        <a:lstStyle/>
        <a:p>
          <a:endParaRPr lang="en-US"/>
        </a:p>
      </dgm:t>
    </dgm:pt>
    <dgm:pt modelId="{3BEE6FF3-AADC-46ED-9E86-315FEA8E591B}">
      <dgm:prSet/>
      <dgm:spPr/>
      <dgm:t>
        <a:bodyPr/>
        <a:lstStyle/>
        <a:p>
          <a:pPr rtl="0"/>
          <a:r>
            <a:rPr lang="en-US" dirty="0" smtClean="0"/>
            <a:t>Dental surgical loupes </a:t>
          </a:r>
          <a:endParaRPr lang="en-US" dirty="0"/>
        </a:p>
      </dgm:t>
    </dgm:pt>
    <dgm:pt modelId="{039936AD-D966-4149-8660-B2A510A51EE5}" type="parTrans" cxnId="{B0F36D31-8E04-482D-B877-C2CC6F9F4E1F}">
      <dgm:prSet/>
      <dgm:spPr/>
      <dgm:t>
        <a:bodyPr/>
        <a:lstStyle/>
        <a:p>
          <a:endParaRPr lang="en-US"/>
        </a:p>
      </dgm:t>
    </dgm:pt>
    <dgm:pt modelId="{83B7456A-2F23-44D0-B131-3DE5CB582E03}" type="sibTrans" cxnId="{B0F36D31-8E04-482D-B877-C2CC6F9F4E1F}">
      <dgm:prSet/>
      <dgm:spPr/>
      <dgm:t>
        <a:bodyPr/>
        <a:lstStyle/>
        <a:p>
          <a:endParaRPr lang="en-US"/>
        </a:p>
      </dgm:t>
    </dgm:pt>
    <dgm:pt modelId="{2249891E-9F53-417F-91E3-CE5B414CB4E7}" type="pres">
      <dgm:prSet presAssocID="{A5DE6CCE-B54E-4FD6-A3A4-5B0EA7F536E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B9EAF6-627B-4336-B05A-1F76C3BD9F13}" type="pres">
      <dgm:prSet presAssocID="{3DA5E066-54B3-452D-B3E7-B979069F725F}" presName="circ1" presStyleLbl="vennNode1" presStyleIdx="0" presStyleCnt="3" custScaleX="110345"/>
      <dgm:spPr/>
      <dgm:t>
        <a:bodyPr/>
        <a:lstStyle/>
        <a:p>
          <a:endParaRPr lang="en-US"/>
        </a:p>
      </dgm:t>
    </dgm:pt>
    <dgm:pt modelId="{09A20D23-5C5F-4E78-A003-844D8BECDB32}" type="pres">
      <dgm:prSet presAssocID="{3DA5E066-54B3-452D-B3E7-B979069F725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B77AC5-D222-466C-AC02-5E93A830BD0A}" type="pres">
      <dgm:prSet presAssocID="{1D464884-2842-4618-86A1-CC7CF50682AB}" presName="circ2" presStyleLbl="vennNode1" presStyleIdx="1" presStyleCnt="3"/>
      <dgm:spPr/>
      <dgm:t>
        <a:bodyPr/>
        <a:lstStyle/>
        <a:p>
          <a:endParaRPr lang="en-US"/>
        </a:p>
      </dgm:t>
    </dgm:pt>
    <dgm:pt modelId="{ACA43ABE-436B-4ABD-85B6-25CE7665F1DF}" type="pres">
      <dgm:prSet presAssocID="{1D464884-2842-4618-86A1-CC7CF50682A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360CB1-2953-4FDB-9F4E-77AE663816EE}" type="pres">
      <dgm:prSet presAssocID="{3BEE6FF3-AADC-46ED-9E86-315FEA8E591B}" presName="circ3" presStyleLbl="vennNode1" presStyleIdx="2" presStyleCnt="3"/>
      <dgm:spPr/>
      <dgm:t>
        <a:bodyPr/>
        <a:lstStyle/>
        <a:p>
          <a:endParaRPr lang="en-US"/>
        </a:p>
      </dgm:t>
    </dgm:pt>
    <dgm:pt modelId="{09EA0735-0DDC-4168-8CAC-AC52E91FD29F}" type="pres">
      <dgm:prSet presAssocID="{3BEE6FF3-AADC-46ED-9E86-315FEA8E591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172B16-D9A6-4A37-8AB4-3FBC49FDBB25}" type="presOf" srcId="{3BEE6FF3-AADC-46ED-9E86-315FEA8E591B}" destId="{D7360CB1-2953-4FDB-9F4E-77AE663816EE}" srcOrd="0" destOrd="0" presId="urn:microsoft.com/office/officeart/2005/8/layout/venn1"/>
    <dgm:cxn modelId="{B0F36D31-8E04-482D-B877-C2CC6F9F4E1F}" srcId="{A5DE6CCE-B54E-4FD6-A3A4-5B0EA7F536EC}" destId="{3BEE6FF3-AADC-46ED-9E86-315FEA8E591B}" srcOrd="2" destOrd="0" parTransId="{039936AD-D966-4149-8660-B2A510A51EE5}" sibTransId="{83B7456A-2F23-44D0-B131-3DE5CB582E03}"/>
    <dgm:cxn modelId="{46F1C66D-AD7B-48D7-9F97-BFD3D0B2DEB0}" type="presOf" srcId="{3BEE6FF3-AADC-46ED-9E86-315FEA8E591B}" destId="{09EA0735-0DDC-4168-8CAC-AC52E91FD29F}" srcOrd="1" destOrd="0" presId="urn:microsoft.com/office/officeart/2005/8/layout/venn1"/>
    <dgm:cxn modelId="{BA0D2798-3C9C-4F4C-BAF2-B3305FD4D087}" srcId="{A5DE6CCE-B54E-4FD6-A3A4-5B0EA7F536EC}" destId="{3DA5E066-54B3-452D-B3E7-B979069F725F}" srcOrd="0" destOrd="0" parTransId="{A9F98D0C-0385-484F-987E-980B777EF52F}" sibTransId="{D6E7FA49-75A0-485B-9F81-F7B144C5590C}"/>
    <dgm:cxn modelId="{EF8D4244-DD29-4F1F-B399-88CDC27E60A4}" type="presOf" srcId="{A5DE6CCE-B54E-4FD6-A3A4-5B0EA7F536EC}" destId="{2249891E-9F53-417F-91E3-CE5B414CB4E7}" srcOrd="0" destOrd="0" presId="urn:microsoft.com/office/officeart/2005/8/layout/venn1"/>
    <dgm:cxn modelId="{8DF52FCD-FA4B-4658-B86F-DECA7DC7B7E8}" type="presOf" srcId="{1D464884-2842-4618-86A1-CC7CF50682AB}" destId="{ACA43ABE-436B-4ABD-85B6-25CE7665F1DF}" srcOrd="1" destOrd="0" presId="urn:microsoft.com/office/officeart/2005/8/layout/venn1"/>
    <dgm:cxn modelId="{2648FA49-2FA2-426E-B732-28DE7930C61D}" srcId="{A5DE6CCE-B54E-4FD6-A3A4-5B0EA7F536EC}" destId="{1D464884-2842-4618-86A1-CC7CF50682AB}" srcOrd="1" destOrd="0" parTransId="{432409D3-DFA9-4BEB-B6D3-927BA6B0AD81}" sibTransId="{7552485B-FAFE-4F9C-8921-44D4CAA3DEF4}"/>
    <dgm:cxn modelId="{F9A4A0EB-1131-4F52-8D4D-23FBC0013166}" type="presOf" srcId="{3DA5E066-54B3-452D-B3E7-B979069F725F}" destId="{5EB9EAF6-627B-4336-B05A-1F76C3BD9F13}" srcOrd="0" destOrd="0" presId="urn:microsoft.com/office/officeart/2005/8/layout/venn1"/>
    <dgm:cxn modelId="{CF6FF3B0-3388-447B-B645-A3AB9BFC909E}" type="presOf" srcId="{3DA5E066-54B3-452D-B3E7-B979069F725F}" destId="{09A20D23-5C5F-4E78-A003-844D8BECDB32}" srcOrd="1" destOrd="0" presId="urn:microsoft.com/office/officeart/2005/8/layout/venn1"/>
    <dgm:cxn modelId="{1D4C3F88-377B-446A-A3BD-4EBE16863FA6}" type="presOf" srcId="{1D464884-2842-4618-86A1-CC7CF50682AB}" destId="{08B77AC5-D222-466C-AC02-5E93A830BD0A}" srcOrd="0" destOrd="0" presId="urn:microsoft.com/office/officeart/2005/8/layout/venn1"/>
    <dgm:cxn modelId="{8FFF89A7-F6B9-4441-8BE4-6C2D7DF7E0DF}" type="presParOf" srcId="{2249891E-9F53-417F-91E3-CE5B414CB4E7}" destId="{5EB9EAF6-627B-4336-B05A-1F76C3BD9F13}" srcOrd="0" destOrd="0" presId="urn:microsoft.com/office/officeart/2005/8/layout/venn1"/>
    <dgm:cxn modelId="{4EBEE1E9-D7D1-4554-B0DD-34CC2028B546}" type="presParOf" srcId="{2249891E-9F53-417F-91E3-CE5B414CB4E7}" destId="{09A20D23-5C5F-4E78-A003-844D8BECDB32}" srcOrd="1" destOrd="0" presId="urn:microsoft.com/office/officeart/2005/8/layout/venn1"/>
    <dgm:cxn modelId="{2AAC5363-4E10-4ADA-BFD2-43B75F9EEAE2}" type="presParOf" srcId="{2249891E-9F53-417F-91E3-CE5B414CB4E7}" destId="{08B77AC5-D222-466C-AC02-5E93A830BD0A}" srcOrd="2" destOrd="0" presId="urn:microsoft.com/office/officeart/2005/8/layout/venn1"/>
    <dgm:cxn modelId="{B2C73C74-075A-4ADE-AEE0-B36FABBAF869}" type="presParOf" srcId="{2249891E-9F53-417F-91E3-CE5B414CB4E7}" destId="{ACA43ABE-436B-4ABD-85B6-25CE7665F1DF}" srcOrd="3" destOrd="0" presId="urn:microsoft.com/office/officeart/2005/8/layout/venn1"/>
    <dgm:cxn modelId="{9C20EE65-F980-4635-B4F7-2C4471F58AC0}" type="presParOf" srcId="{2249891E-9F53-417F-91E3-CE5B414CB4E7}" destId="{D7360CB1-2953-4FDB-9F4E-77AE663816EE}" srcOrd="4" destOrd="0" presId="urn:microsoft.com/office/officeart/2005/8/layout/venn1"/>
    <dgm:cxn modelId="{97C5369C-FEE2-494C-8C29-FA8504E36B5C}" type="presParOf" srcId="{2249891E-9F53-417F-91E3-CE5B414CB4E7}" destId="{09EA0735-0DDC-4168-8CAC-AC52E91FD29F}" srcOrd="5" destOrd="0" presId="urn:microsoft.com/office/officeart/2005/8/layout/ven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FAF0-696C-4EC5-8B0E-B65671B53E95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6961-87C6-43E5-8CE0-4FA54D6F0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FAF0-696C-4EC5-8B0E-B65671B53E95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6961-87C6-43E5-8CE0-4FA54D6F0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FAF0-696C-4EC5-8B0E-B65671B53E95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6961-87C6-43E5-8CE0-4FA54D6F0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41475"/>
            <a:ext cx="3810000" cy="4454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1475"/>
            <a:ext cx="3810000" cy="4454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22A13-DCCF-4C57-A11B-DC60876A67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FAF0-696C-4EC5-8B0E-B65671B53E95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6961-87C6-43E5-8CE0-4FA54D6F0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FAF0-696C-4EC5-8B0E-B65671B53E95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6961-87C6-43E5-8CE0-4FA54D6F0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FAF0-696C-4EC5-8B0E-B65671B53E95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6961-87C6-43E5-8CE0-4FA54D6F0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FAF0-696C-4EC5-8B0E-B65671B53E95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6961-87C6-43E5-8CE0-4FA54D6F0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FAF0-696C-4EC5-8B0E-B65671B53E95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6961-87C6-43E5-8CE0-4FA54D6F0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FAF0-696C-4EC5-8B0E-B65671B53E95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6961-87C6-43E5-8CE0-4FA54D6F0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FAF0-696C-4EC5-8B0E-B65671B53E95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6961-87C6-43E5-8CE0-4FA54D6F0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FAF0-696C-4EC5-8B0E-B65671B53E95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6961-87C6-43E5-8CE0-4FA54D6F0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5FAF0-696C-4EC5-8B0E-B65671B53E95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36961-87C6-43E5-8CE0-4FA54D6F0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jpe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hyperlink" Target="http://www.pathwaysofthepulp.com/content/bookcontent.cfm?ID=HC007024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hyperlink" Target="http://www.pathwaysofthepulp.com/content/bookcontent.cfm?ID=HC00702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61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40.png"/><Relationship Id="rId9" Type="http://schemas.openxmlformats.org/officeDocument/2006/relationships/image" Target="../media/image6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51.png"/><Relationship Id="rId7" Type="http://schemas.openxmlformats.org/officeDocument/2006/relationships/image" Target="../media/image7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52.png"/><Relationship Id="rId9" Type="http://schemas.openxmlformats.org/officeDocument/2006/relationships/image" Target="../media/image7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3" Type="http://schemas.openxmlformats.org/officeDocument/2006/relationships/image" Target="../media/image77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41.png"/><Relationship Id="rId10" Type="http://schemas.openxmlformats.org/officeDocument/2006/relationships/image" Target="../media/image82.png"/><Relationship Id="rId4" Type="http://schemas.openxmlformats.org/officeDocument/2006/relationships/image" Target="../media/image40.png"/><Relationship Id="rId9" Type="http://schemas.openxmlformats.org/officeDocument/2006/relationships/image" Target="../media/image8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hyperlink" Target="http://www.pathwaysofthepulp.com/content/bookcontent.cfm?ID=HC007024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2.png"/><Relationship Id="rId3" Type="http://schemas.openxmlformats.org/officeDocument/2006/relationships/image" Target="../media/image61.png"/><Relationship Id="rId7" Type="http://schemas.openxmlformats.org/officeDocument/2006/relationships/image" Target="../media/image106.png"/><Relationship Id="rId12" Type="http://schemas.openxmlformats.org/officeDocument/2006/relationships/image" Target="../media/image11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11" Type="http://schemas.openxmlformats.org/officeDocument/2006/relationships/image" Target="../media/image110.png"/><Relationship Id="rId5" Type="http://schemas.openxmlformats.org/officeDocument/2006/relationships/image" Target="../media/image62.png"/><Relationship Id="rId10" Type="http://schemas.openxmlformats.org/officeDocument/2006/relationships/image" Target="../media/image109.png"/><Relationship Id="rId4" Type="http://schemas.openxmlformats.org/officeDocument/2006/relationships/image" Target="../media/image40.png"/><Relationship Id="rId9" Type="http://schemas.openxmlformats.org/officeDocument/2006/relationships/image" Target="../media/image10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51.png"/><Relationship Id="rId7" Type="http://schemas.openxmlformats.org/officeDocument/2006/relationships/image" Target="../media/image11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10" Type="http://schemas.openxmlformats.org/officeDocument/2006/relationships/image" Target="../media/image118.png"/><Relationship Id="rId4" Type="http://schemas.openxmlformats.org/officeDocument/2006/relationships/image" Target="../media/image52.png"/><Relationship Id="rId9" Type="http://schemas.openxmlformats.org/officeDocument/2006/relationships/image" Target="../media/image1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61.png"/><Relationship Id="rId7" Type="http://schemas.openxmlformats.org/officeDocument/2006/relationships/image" Target="../media/image12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40.png"/><Relationship Id="rId9" Type="http://schemas.openxmlformats.org/officeDocument/2006/relationships/image" Target="../media/image6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7" Type="http://schemas.openxmlformats.org/officeDocument/2006/relationships/image" Target="../media/image130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19201"/>
            <a:ext cx="9144000" cy="2057399"/>
          </a:xfrm>
        </p:spPr>
        <p:txBody>
          <a:bodyPr/>
          <a:lstStyle/>
          <a:p>
            <a:r>
              <a:rPr lang="en-US" b="1" dirty="0" smtClean="0"/>
              <a:t>PRINCIPALS OF ACCESS CAVITY PREPARATION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Anitha Medam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495800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2019-01-02\mds admns.2017-1800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29" t="89021" r="50000" b="665"/>
          <a:stretch>
            <a:fillRect/>
          </a:stretch>
        </p:blipFill>
        <p:spPr bwMode="auto">
          <a:xfrm>
            <a:off x="1066800" y="990600"/>
            <a:ext cx="7315200" cy="1981200"/>
          </a:xfrm>
          <a:prstGeom prst="rect">
            <a:avLst/>
          </a:prstGeom>
          <a:noFill/>
        </p:spPr>
      </p:pic>
      <p:pic>
        <p:nvPicPr>
          <p:cNvPr id="3075" name="Picture 3" descr="G:\2019-01-02\mds admns.2017-180017.JPG"/>
          <p:cNvPicPr>
            <a:picLocks noChangeAspect="1" noChangeArrowheads="1"/>
          </p:cNvPicPr>
          <p:nvPr/>
        </p:nvPicPr>
        <p:blipFill>
          <a:blip r:embed="rId2"/>
          <a:srcRect l="48455" t="8889" b="77778"/>
          <a:stretch>
            <a:fillRect/>
          </a:stretch>
        </p:blipFill>
        <p:spPr bwMode="auto">
          <a:xfrm>
            <a:off x="762000" y="3124200"/>
            <a:ext cx="70104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/>
              <a:t>MORPHOLOGY of the pulp chamber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1" y="914400"/>
            <a:ext cx="8229600" cy="4114800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  <a:p>
            <a:pPr marL="609600" indent="-609600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sz="2800" u="sng" dirty="0" smtClean="0"/>
              <a:t>Two Categories of anatomic patterns were observed:</a:t>
            </a:r>
          </a:p>
          <a:p>
            <a:pPr marL="609600" indent="-609600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endParaRPr lang="en-US" sz="2800" u="sng" dirty="0" smtClean="0"/>
          </a:p>
          <a:p>
            <a:pPr marL="609600" indent="-609600" eaLnBrk="1" hangingPunct="1">
              <a:lnSpc>
                <a:spcPct val="110000"/>
              </a:lnSpc>
              <a:buClr>
                <a:schemeClr val="tx1"/>
              </a:buClr>
              <a:buNone/>
              <a:defRPr/>
            </a:pPr>
            <a:endParaRPr lang="en-US" sz="2800" dirty="0" smtClean="0"/>
          </a:p>
          <a:p>
            <a:pPr marL="609600" indent="-609600" eaLnBrk="1" hangingPunct="1">
              <a:lnSpc>
                <a:spcPct val="110000"/>
              </a:lnSpc>
              <a:buClr>
                <a:schemeClr val="tx1"/>
              </a:buClr>
              <a:buNone/>
              <a:defRPr/>
            </a:pPr>
            <a:endParaRPr lang="en-US" sz="2800" dirty="0" smtClean="0"/>
          </a:p>
          <a:p>
            <a:pPr marL="609600" indent="-609600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endParaRPr lang="en-US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990600" y="2286000"/>
            <a:ext cx="7696200" cy="1981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>
              <a:lnSpc>
                <a:spcPct val="110000"/>
              </a:lnSpc>
              <a:buClr>
                <a:schemeClr val="tx1"/>
              </a:buClr>
              <a:buFontTx/>
              <a:buAutoNum type="arabicPeriod"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Relationships of pulp chamber to the clinical crown</a:t>
            </a:r>
          </a:p>
          <a:p>
            <a:pPr marL="609600" indent="-609600">
              <a:lnSpc>
                <a:spcPct val="110000"/>
              </a:lnSpc>
              <a:buClr>
                <a:schemeClr val="tx1"/>
              </a:buClr>
              <a:buFontTx/>
              <a:buAutoNum type="arabicPeriod"/>
              <a:defRPr/>
            </a:pPr>
            <a:endParaRPr lang="en-US" sz="2400" b="1" dirty="0" smtClean="0">
              <a:solidFill>
                <a:schemeClr val="tx1"/>
              </a:solidFill>
            </a:endParaRPr>
          </a:p>
          <a:p>
            <a:pPr marL="609600" indent="-609600">
              <a:lnSpc>
                <a:spcPct val="110000"/>
              </a:lnSpc>
              <a:buClr>
                <a:schemeClr val="tx1"/>
              </a:buClr>
              <a:buFontTx/>
              <a:buAutoNum type="arabicPeriod"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Relationship of the orifices on the pulp chamber floor.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304800"/>
            <a:ext cx="8458200" cy="11430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Relationships of pulp chamber to the clinical crown</a:t>
            </a:r>
            <a:br>
              <a:rPr lang="en-US" sz="2800" b="1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4"/>
            <a:ext cx="7010400" cy="452596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defRPr/>
            </a:pPr>
            <a:r>
              <a:rPr lang="en-US" b="1" u="sng" dirty="0" smtClean="0">
                <a:solidFill>
                  <a:srgbClr val="FF0000"/>
                </a:solidFill>
                <a:cs typeface="Times New Roman" pitchFamily="18" charset="0"/>
              </a:rPr>
              <a:t>Law of centrality</a:t>
            </a:r>
            <a:r>
              <a:rPr lang="en-US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- the floor of the pulp chamber is always located in the center of the tooth at the level of CEJ. </a:t>
            </a:r>
          </a:p>
          <a:p>
            <a:pPr>
              <a:lnSpc>
                <a:spcPct val="110000"/>
              </a:lnSpc>
              <a:defRPr/>
            </a:pPr>
            <a:endParaRPr lang="en-US" dirty="0" smtClean="0">
              <a:cs typeface="Times New Roman" pitchFamily="18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US" b="1" u="sng" dirty="0" smtClean="0">
                <a:solidFill>
                  <a:srgbClr val="FF0000"/>
                </a:solidFill>
                <a:cs typeface="Times New Roman" pitchFamily="18" charset="0"/>
              </a:rPr>
              <a:t>Law of concentricity </a:t>
            </a:r>
            <a:r>
              <a:rPr lang="en-US" dirty="0" smtClean="0">
                <a:cs typeface="Times New Roman" pitchFamily="18" charset="0"/>
              </a:rPr>
              <a:t>– the walls of the pulp chamber are always concentric to the external surface of the tooth at the level of the CEJ </a:t>
            </a:r>
          </a:p>
          <a:p>
            <a:pPr>
              <a:lnSpc>
                <a:spcPct val="110000"/>
              </a:lnSpc>
              <a:defRPr/>
            </a:pPr>
            <a:endParaRPr lang="en-US" dirty="0" smtClean="0">
              <a:cs typeface="Times New Roman" pitchFamily="18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US" b="1" u="sng" dirty="0" smtClean="0">
                <a:solidFill>
                  <a:srgbClr val="FF0000"/>
                </a:solidFill>
                <a:cs typeface="Times New Roman" pitchFamily="18" charset="0"/>
              </a:rPr>
              <a:t>Law of CEJ</a:t>
            </a:r>
            <a:r>
              <a:rPr lang="en-US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– the CEJ is the most consistent, repeatable landmark for locating the position of the pulp chamber </a:t>
            </a:r>
          </a:p>
          <a:p>
            <a:endParaRPr lang="en-US" dirty="0"/>
          </a:p>
        </p:txBody>
      </p:sp>
      <p:pic>
        <p:nvPicPr>
          <p:cNvPr id="4" name="Picture 4" descr="Untitled-Scanned-01"/>
          <p:cNvPicPr>
            <a:picLocks noChangeAspect="1" noChangeArrowheads="1"/>
          </p:cNvPicPr>
          <p:nvPr/>
        </p:nvPicPr>
        <p:blipFill>
          <a:blip r:embed="rId2"/>
          <a:srcRect l="3847" t="3072" r="53845" b="53925"/>
          <a:stretch>
            <a:fillRect/>
          </a:stretch>
        </p:blipFill>
        <p:spPr bwMode="auto">
          <a:xfrm>
            <a:off x="7494892" y="1219200"/>
            <a:ext cx="137764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Untitled-Scanned-01"/>
          <p:cNvPicPr>
            <a:picLocks noChangeAspect="1" noChangeArrowheads="1"/>
          </p:cNvPicPr>
          <p:nvPr/>
        </p:nvPicPr>
        <p:blipFill>
          <a:blip r:embed="rId2"/>
          <a:srcRect l="55769" t="3072" b="56996"/>
          <a:stretch>
            <a:fillRect/>
          </a:stretch>
        </p:blipFill>
        <p:spPr bwMode="auto">
          <a:xfrm>
            <a:off x="7441210" y="3352800"/>
            <a:ext cx="141545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Untitled-Scanned-01"/>
          <p:cNvPicPr>
            <a:picLocks noChangeAspect="1" noChangeArrowheads="1"/>
          </p:cNvPicPr>
          <p:nvPr/>
        </p:nvPicPr>
        <p:blipFill>
          <a:blip r:embed="rId2"/>
          <a:srcRect l="55922" t="55513" r="2136" b="10663"/>
          <a:stretch>
            <a:fillRect/>
          </a:stretch>
        </p:blipFill>
        <p:spPr bwMode="auto">
          <a:xfrm>
            <a:off x="7389235" y="5257800"/>
            <a:ext cx="143409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066800"/>
          </a:xfrm>
        </p:spPr>
        <p:txBody>
          <a:bodyPr>
            <a:normAutofit/>
          </a:bodyPr>
          <a:lstStyle/>
          <a:p>
            <a:r>
              <a:rPr lang="en-US" sz="3100" b="1" dirty="0" smtClean="0"/>
              <a:t>Relationship of the orifices on the pulp chamber fl</a:t>
            </a:r>
            <a:r>
              <a:rPr lang="en-US" sz="3200" b="1" dirty="0" smtClean="0"/>
              <a:t>oor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7239000" cy="5638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cs typeface="Times New Roman" pitchFamily="18" charset="0"/>
              </a:rPr>
              <a:t>The floor of the pulp chamber is always a </a:t>
            </a:r>
            <a:r>
              <a:rPr lang="en-US" b="1" dirty="0" smtClean="0">
                <a:cs typeface="Times New Roman" pitchFamily="18" charset="0"/>
              </a:rPr>
              <a:t> </a:t>
            </a:r>
            <a:r>
              <a:rPr lang="en-US" b="1" u="sng" dirty="0" smtClean="0">
                <a:solidFill>
                  <a:srgbClr val="FF0000"/>
                </a:solidFill>
                <a:cs typeface="Times New Roman" pitchFamily="18" charset="0"/>
              </a:rPr>
              <a:t>darker color</a:t>
            </a:r>
            <a:r>
              <a:rPr lang="en-US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than the surrounding dentinal walls.</a:t>
            </a:r>
          </a:p>
          <a:p>
            <a:r>
              <a:rPr lang="en-US" dirty="0" smtClean="0">
                <a:cs typeface="Times New Roman" pitchFamily="18" charset="0"/>
              </a:rPr>
              <a:t>The orifices of the root canal are always located at the </a:t>
            </a:r>
            <a:r>
              <a:rPr lang="en-US" b="1" u="sng" dirty="0" smtClean="0">
                <a:solidFill>
                  <a:srgbClr val="FF0000"/>
                </a:solidFill>
                <a:cs typeface="Times New Roman" pitchFamily="18" charset="0"/>
              </a:rPr>
              <a:t>junction</a:t>
            </a:r>
            <a:r>
              <a:rPr lang="en-US" dirty="0" smtClean="0">
                <a:cs typeface="Times New Roman" pitchFamily="18" charset="0"/>
              </a:rPr>
              <a:t> of the walls and floor.</a:t>
            </a:r>
          </a:p>
          <a:p>
            <a:r>
              <a:rPr lang="en-US" dirty="0" smtClean="0">
                <a:cs typeface="Times New Roman" pitchFamily="18" charset="0"/>
              </a:rPr>
              <a:t>Reparative dentin or calcifications are lighter than the pulp chamber floor</a:t>
            </a:r>
          </a:p>
          <a:p>
            <a:r>
              <a:rPr lang="en-US" dirty="0" smtClean="0">
                <a:cs typeface="Times New Roman" pitchFamily="18" charset="0"/>
              </a:rPr>
              <a:t>The developmental root fusion lines forms a “</a:t>
            </a:r>
            <a:r>
              <a:rPr lang="en-US" b="1" u="sng" dirty="0" smtClean="0">
                <a:solidFill>
                  <a:srgbClr val="FF0000"/>
                </a:solidFill>
                <a:cs typeface="Times New Roman" pitchFamily="18" charset="0"/>
              </a:rPr>
              <a:t>dentinal map</a:t>
            </a:r>
            <a:r>
              <a:rPr lang="en-US" dirty="0" smtClean="0">
                <a:cs typeface="Times New Roman" pitchFamily="18" charset="0"/>
              </a:rPr>
              <a:t>” joining the orifice of root canal on the </a:t>
            </a:r>
            <a:r>
              <a:rPr lang="en-US" dirty="0" err="1" smtClean="0">
                <a:cs typeface="Times New Roman" pitchFamily="18" charset="0"/>
              </a:rPr>
              <a:t>pulpal</a:t>
            </a:r>
            <a:r>
              <a:rPr lang="en-US" dirty="0" smtClean="0">
                <a:cs typeface="Times New Roman" pitchFamily="18" charset="0"/>
              </a:rPr>
              <a:t> floor are darker than the floor color.</a:t>
            </a:r>
          </a:p>
          <a:p>
            <a:endParaRPr lang="en-US" dirty="0"/>
          </a:p>
        </p:txBody>
      </p:sp>
      <p:pic>
        <p:nvPicPr>
          <p:cNvPr id="4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219200"/>
            <a:ext cx="1465385" cy="1524000"/>
          </a:xfrm>
          <a:prstGeom prst="rect">
            <a:avLst/>
          </a:prstGeom>
        </p:spPr>
      </p:pic>
      <p:pic>
        <p:nvPicPr>
          <p:cNvPr id="5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1" y="2743200"/>
            <a:ext cx="1600245" cy="1600262"/>
          </a:xfrm>
          <a:prstGeom prst="rect">
            <a:avLst/>
          </a:prstGeom>
        </p:spPr>
      </p:pic>
      <p:pic>
        <p:nvPicPr>
          <p:cNvPr id="6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2" y="4343404"/>
            <a:ext cx="1548863" cy="1648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>
            <a:noAutofit/>
          </a:bodyPr>
          <a:lstStyle/>
          <a:p>
            <a:r>
              <a:rPr lang="en-US" sz="2800" b="1" spc="10" dirty="0" smtClean="0">
                <a:latin typeface="Cambria"/>
                <a:cs typeface="Cambria"/>
              </a:rPr>
              <a:t>Number, Position and Curvature of root canals</a:t>
            </a:r>
            <a:r>
              <a:rPr lang="en-US" sz="2800" dirty="0" smtClean="0">
                <a:latin typeface="Cambria"/>
                <a:cs typeface="Cambria"/>
              </a:rPr>
              <a:t/>
            </a:r>
            <a:br>
              <a:rPr lang="en-US" sz="2800" dirty="0" smtClean="0">
                <a:latin typeface="Cambria"/>
                <a:cs typeface="Cambria"/>
              </a:rPr>
            </a:br>
            <a:endParaRPr lang="en-US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1447800"/>
          <a:ext cx="9144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838200"/>
            <a:ext cx="2209800" cy="17244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Principle II: </a:t>
            </a:r>
            <a:r>
              <a:rPr lang="en-US" smtClean="0"/>
              <a:t>Convenience form:</a:t>
            </a:r>
          </a:p>
        </p:txBody>
      </p:sp>
      <p:pic>
        <p:nvPicPr>
          <p:cNvPr id="1331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543800" y="2514600"/>
            <a:ext cx="1376363" cy="2438400"/>
          </a:xfrm>
          <a:noFill/>
        </p:spPr>
      </p:pic>
      <p:sp>
        <p:nvSpPr>
          <p:cNvPr id="5" name="Rounded Rectangle 4"/>
          <p:cNvSpPr/>
          <p:nvPr/>
        </p:nvSpPr>
        <p:spPr>
          <a:xfrm>
            <a:off x="457200" y="1676400"/>
            <a:ext cx="6934200" cy="4495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Unobstructed access to the canal orifice,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 Direct access to the apical foramen,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 Cavity expansion to accommodate filling techniques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 Complete authority over the enlarging instrument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0"/>
          <a:ext cx="9144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G:\2019-01-02\mds admns.2017-1800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/>
          <a:srcRect l="68991" t="6790" r="11184" b="77494"/>
          <a:stretch>
            <a:fillRect/>
          </a:stretch>
        </p:blipFill>
        <p:spPr bwMode="auto">
          <a:xfrm>
            <a:off x="3429000" y="3962400"/>
            <a:ext cx="32004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0" y="0"/>
          <a:ext cx="7620000" cy="6705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 descr="G:\2019-01-02\mds admns.2017-180018.JPG"/>
          <p:cNvPicPr>
            <a:picLocks noChangeAspect="1" noChangeArrowheads="1"/>
          </p:cNvPicPr>
          <p:nvPr/>
        </p:nvPicPr>
        <p:blipFill>
          <a:blip r:embed="rId6"/>
          <a:srcRect l="58348" t="49283" r="19645" b="39283"/>
          <a:stretch>
            <a:fillRect/>
          </a:stretch>
        </p:blipFill>
        <p:spPr bwMode="auto">
          <a:xfrm>
            <a:off x="1143000" y="0"/>
            <a:ext cx="1600200" cy="1530626"/>
          </a:xfrm>
          <a:prstGeom prst="rect">
            <a:avLst/>
          </a:prstGeom>
          <a:noFill/>
        </p:spPr>
      </p:pic>
      <p:pic>
        <p:nvPicPr>
          <p:cNvPr id="6147" name="Picture 3" descr="G:\2019-01-02\mds admns.2017-180018.JPG"/>
          <p:cNvPicPr>
            <a:picLocks noChangeAspect="1" noChangeArrowheads="1"/>
          </p:cNvPicPr>
          <p:nvPr/>
        </p:nvPicPr>
        <p:blipFill>
          <a:blip r:embed="rId6"/>
          <a:srcRect l="56157" t="72222" b="10000"/>
          <a:stretch>
            <a:fillRect/>
          </a:stretch>
        </p:blipFill>
        <p:spPr bwMode="auto">
          <a:xfrm>
            <a:off x="0" y="4953000"/>
            <a:ext cx="8229600" cy="1905000"/>
          </a:xfrm>
          <a:prstGeom prst="rect">
            <a:avLst/>
          </a:prstGeom>
          <a:noFill/>
        </p:spPr>
      </p:pic>
      <p:pic>
        <p:nvPicPr>
          <p:cNvPr id="7" name="Picture 3" descr="G:\2019-01-02\mds admns.2017-180018.JPG"/>
          <p:cNvPicPr>
            <a:picLocks noChangeAspect="1" noChangeArrowheads="1"/>
          </p:cNvPicPr>
          <p:nvPr/>
        </p:nvPicPr>
        <p:blipFill>
          <a:blip r:embed="rId6"/>
          <a:srcRect l="80269" t="49532" r="1716" b="38889"/>
          <a:stretch>
            <a:fillRect/>
          </a:stretch>
        </p:blipFill>
        <p:spPr bwMode="auto">
          <a:xfrm>
            <a:off x="5562600" y="228600"/>
            <a:ext cx="1447800" cy="12409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8392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b="1" dirty="0" smtClean="0"/>
              <a:t>Principle III: Removal of the Remaining Carious</a:t>
            </a:r>
            <a:br>
              <a:rPr lang="en-US" sz="3200" b="1" dirty="0" smtClean="0"/>
            </a:br>
            <a:r>
              <a:rPr lang="en-US" sz="3200" b="1" dirty="0" smtClean="0"/>
              <a:t>Dentin and Defective Restorations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0" y="1066800"/>
          <a:ext cx="91440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1219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 smtClean="0"/>
              <a:t>Principle IV: cleaning of the Cavity</a:t>
            </a:r>
            <a:endParaRPr lang="en-US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51038"/>
            <a:ext cx="5334000" cy="345916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All of the debris, and necrotic material must be removed, before the </a:t>
            </a:r>
            <a:r>
              <a:rPr lang="en-US" sz="2400" dirty="0" err="1" smtClean="0"/>
              <a:t>radicular</a:t>
            </a:r>
            <a:r>
              <a:rPr lang="en-US" sz="2400" dirty="0" smtClean="0"/>
              <a:t> preparation is begun.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Large  blade spoon excavator, copious irrigation with sodium hypochlorite etc,.</a:t>
            </a:r>
          </a:p>
        </p:txBody>
      </p:sp>
      <p:pic>
        <p:nvPicPr>
          <p:cNvPr id="1536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t="1016" r="1912" b="3471"/>
          <a:stretch>
            <a:fillRect/>
          </a:stretch>
        </p:blipFill>
        <p:spPr>
          <a:xfrm>
            <a:off x="5486400" y="2057400"/>
            <a:ext cx="3013075" cy="3581400"/>
          </a:xfr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DEFINITION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b="1" dirty="0"/>
          </a:p>
        </p:txBody>
      </p:sp>
      <p:sp>
        <p:nvSpPr>
          <p:cNvPr id="4" name="Round Single Corner Rectangle 3"/>
          <p:cNvSpPr/>
          <p:nvPr/>
        </p:nvSpPr>
        <p:spPr>
          <a:xfrm>
            <a:off x="0" y="1219200"/>
            <a:ext cx="9144000" cy="5334000"/>
          </a:xfrm>
          <a:prstGeom prst="round1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3200" dirty="0" smtClean="0"/>
              <a:t>ACP </a:t>
            </a:r>
            <a:r>
              <a:rPr lang="en-US" sz="3200" b="1" dirty="0" smtClean="0"/>
              <a:t>– DEFINED AS THAT ENDODONTIC CORONAL PREPARATION WHICH ENABLES UNOBSTRUCTED ACCESS TO THE CANAL ORIFICE , A STRAIGHT LINE ACCESS TO THE APICAL FORAMEN, COMPLETE AUTHORITY OVER THE ENLARGING INSTRUMENT AND TO ACCOMMODATE THE FILLING TECHNIQUE </a:t>
            </a:r>
            <a:endParaRPr lang="en-US" sz="32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+mn-lt"/>
              </a:rPr>
              <a:t>Principle V – Endodontic </a:t>
            </a:r>
            <a:r>
              <a:rPr lang="en-US" sz="3200" b="1" dirty="0" err="1" smtClean="0">
                <a:latin typeface="+mn-lt"/>
              </a:rPr>
              <a:t>radicular</a:t>
            </a:r>
            <a:r>
              <a:rPr lang="en-US" sz="3200" b="1" dirty="0" smtClean="0">
                <a:latin typeface="+mn-lt"/>
              </a:rPr>
              <a:t> cavity preparation </a:t>
            </a:r>
            <a:endParaRPr lang="en-US" sz="3200" b="1" dirty="0">
              <a:latin typeface="+mn-lt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0" y="1066801"/>
          <a:ext cx="91440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G:\2019-01-02\mds admns.2017-180017.JPG"/>
          <p:cNvPicPr>
            <a:picLocks noChangeAspect="1" noChangeArrowheads="1"/>
          </p:cNvPicPr>
          <p:nvPr/>
        </p:nvPicPr>
        <p:blipFill>
          <a:blip r:embed="rId6"/>
          <a:srcRect l="8277" t="13333" r="51546" b="61111"/>
          <a:stretch>
            <a:fillRect/>
          </a:stretch>
        </p:blipFill>
        <p:spPr bwMode="auto">
          <a:xfrm>
            <a:off x="304800" y="1524000"/>
            <a:ext cx="24384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Classification of access cavity preparation instruments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219200"/>
            <a:ext cx="8991600" cy="563879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According to the use in the procedure of access cavity preparation- 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1. Initial preparation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Round end tapered  tungsten carbide bur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Round end tapered diamond points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Trans-metal bur used for access cavity preparation through a crown  </a:t>
            </a:r>
            <a:endParaRPr lang="en-US" dirty="0"/>
          </a:p>
        </p:txBody>
      </p:sp>
      <p:pic>
        <p:nvPicPr>
          <p:cNvPr id="7170" name="Picture 2" descr="G:\2019-01-02\mds admns.2017-180019.JPG"/>
          <p:cNvPicPr>
            <a:picLocks noChangeAspect="1" noChangeArrowheads="1"/>
          </p:cNvPicPr>
          <p:nvPr/>
        </p:nvPicPr>
        <p:blipFill>
          <a:blip r:embed="rId2"/>
          <a:srcRect l="50000" t="28889" r="11995" b="65555"/>
          <a:stretch>
            <a:fillRect/>
          </a:stretch>
        </p:blipFill>
        <p:spPr bwMode="auto">
          <a:xfrm>
            <a:off x="5638800" y="5029200"/>
            <a:ext cx="3505200" cy="1447800"/>
          </a:xfrm>
          <a:prstGeom prst="rect">
            <a:avLst/>
          </a:prstGeom>
          <a:noFill/>
        </p:spPr>
      </p:pic>
      <p:pic>
        <p:nvPicPr>
          <p:cNvPr id="6" name="Picture 2" descr="G:\2019-01-02\mds admns.2017-180019.JPG"/>
          <p:cNvPicPr>
            <a:picLocks noChangeAspect="1" noChangeArrowheads="1"/>
          </p:cNvPicPr>
          <p:nvPr/>
        </p:nvPicPr>
        <p:blipFill>
          <a:blip r:embed="rId2"/>
          <a:srcRect l="53305" t="11111" r="11995" b="75555"/>
          <a:stretch>
            <a:fillRect/>
          </a:stretch>
        </p:blipFill>
        <p:spPr bwMode="auto">
          <a:xfrm>
            <a:off x="2362200" y="5105400"/>
            <a:ext cx="2819400" cy="1518138"/>
          </a:xfrm>
          <a:prstGeom prst="rect">
            <a:avLst/>
          </a:prstGeom>
          <a:noFill/>
        </p:spPr>
      </p:pic>
      <p:pic>
        <p:nvPicPr>
          <p:cNvPr id="7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181600"/>
            <a:ext cx="1752600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2.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Unroofing</a:t>
            </a:r>
            <a:r>
              <a:rPr lang="en-US" b="1" dirty="0" smtClean="0">
                <a:solidFill>
                  <a:srgbClr val="FF0000"/>
                </a:solidFill>
              </a:rPr>
              <a:t> the pulp chamber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41475"/>
            <a:ext cx="9144000" cy="4454525"/>
          </a:xfrm>
        </p:spPr>
        <p:txBody>
          <a:bodyPr>
            <a:normAutofit/>
          </a:bodyPr>
          <a:lstStyle/>
          <a:p>
            <a:pPr marL="0">
              <a:lnSpc>
                <a:spcPct val="100000"/>
              </a:lnSpc>
            </a:pPr>
            <a:r>
              <a:rPr lang="en-US" sz="2800" b="1" spc="10" dirty="0" smtClean="0">
                <a:solidFill>
                  <a:srgbClr val="FF0000"/>
                </a:solidFill>
                <a:cs typeface="Cambria"/>
              </a:rPr>
              <a:t>Endo Z bur </a:t>
            </a:r>
            <a:r>
              <a:rPr lang="en-US" sz="2800" b="1" spc="10" dirty="0" smtClean="0">
                <a:cs typeface="Cambria"/>
              </a:rPr>
              <a:t>-</a:t>
            </a:r>
            <a:r>
              <a:rPr lang="en-US" sz="2400" spc="10" dirty="0" smtClean="0">
                <a:latin typeface="Arial"/>
                <a:cs typeface="Arial"/>
              </a:rPr>
              <a:t>  </a:t>
            </a:r>
            <a:r>
              <a:rPr lang="en-US" spc="10" dirty="0" smtClean="0">
                <a:cs typeface="Cambria"/>
              </a:rPr>
              <a:t>Long tapered  ,Round non cutting safe ended tip</a:t>
            </a:r>
            <a:endParaRPr lang="en-US" dirty="0" smtClean="0">
              <a:cs typeface="Cambria"/>
            </a:endParaRPr>
          </a:p>
          <a:p>
            <a:r>
              <a:rPr lang="en-US" dirty="0" smtClean="0"/>
              <a:t>Round bur multi fluted – for metal penetration &amp; caries removal </a:t>
            </a:r>
          </a:p>
          <a:p>
            <a:r>
              <a:rPr lang="en-US" dirty="0" smtClean="0"/>
              <a:t>Ultra sonic tips </a:t>
            </a:r>
            <a:endParaRPr lang="en-US" dirty="0"/>
          </a:p>
        </p:txBody>
      </p:sp>
      <p:pic>
        <p:nvPicPr>
          <p:cNvPr id="5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3400"/>
            <a:ext cx="3561587" cy="736164"/>
          </a:xfrm>
          <a:prstGeom prst="rect">
            <a:avLst/>
          </a:prstGeom>
        </p:spPr>
      </p:pic>
      <p:pic>
        <p:nvPicPr>
          <p:cNvPr id="7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5257800"/>
            <a:ext cx="1309115" cy="1347014"/>
          </a:xfrm>
          <a:prstGeom prst="rect">
            <a:avLst/>
          </a:prstGeom>
        </p:spPr>
      </p:pic>
      <p:pic>
        <p:nvPicPr>
          <p:cNvPr id="8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572000"/>
            <a:ext cx="2353056" cy="1772412"/>
          </a:xfrm>
          <a:prstGeom prst="rect">
            <a:avLst/>
          </a:prstGeom>
        </p:spPr>
      </p:pic>
      <p:pic>
        <p:nvPicPr>
          <p:cNvPr id="9" name="Picture 2" descr="C:\Users\user\Desktop\CDE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191000" y="3810000"/>
            <a:ext cx="1929019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219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3. Canal orifice flaring instruments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41475"/>
            <a:ext cx="5562600" cy="4454525"/>
          </a:xfrm>
        </p:spPr>
        <p:txBody>
          <a:bodyPr>
            <a:normAutofit/>
          </a:bodyPr>
          <a:lstStyle/>
          <a:p>
            <a:r>
              <a:rPr lang="en-US" dirty="0" smtClean="0"/>
              <a:t>Gates </a:t>
            </a:r>
            <a:r>
              <a:rPr lang="en-US" dirty="0" err="1" smtClean="0"/>
              <a:t>glidden</a:t>
            </a:r>
            <a:r>
              <a:rPr lang="en-US" dirty="0" smtClean="0"/>
              <a:t> drills </a:t>
            </a:r>
          </a:p>
          <a:p>
            <a:r>
              <a:rPr lang="en-US" dirty="0" err="1" smtClean="0"/>
              <a:t>Peeso</a:t>
            </a:r>
            <a:r>
              <a:rPr lang="en-US" dirty="0" smtClean="0"/>
              <a:t> reamers</a:t>
            </a:r>
          </a:p>
          <a:p>
            <a:r>
              <a:rPr lang="en-US" dirty="0" smtClean="0"/>
              <a:t>Orifice openers &amp; wideners </a:t>
            </a:r>
          </a:p>
          <a:p>
            <a:r>
              <a:rPr lang="en-US" dirty="0" smtClean="0"/>
              <a:t>Ultrasonic tips</a:t>
            </a:r>
          </a:p>
          <a:p>
            <a:r>
              <a:rPr lang="en-US" dirty="0" smtClean="0"/>
              <a:t>Rotary system – orifice shapers with greater taper of 0.08, 0.10, 0.12 </a:t>
            </a:r>
            <a:endParaRPr lang="en-US" dirty="0"/>
          </a:p>
        </p:txBody>
      </p:sp>
      <p:pic>
        <p:nvPicPr>
          <p:cNvPr id="5" name="Image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524000"/>
            <a:ext cx="1752600" cy="1600200"/>
          </a:xfrm>
          <a:prstGeom prst="rect">
            <a:avLst/>
          </a:prstGeom>
        </p:spPr>
      </p:pic>
      <p:pic>
        <p:nvPicPr>
          <p:cNvPr id="6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572000"/>
            <a:ext cx="2150730" cy="1620012"/>
          </a:xfrm>
          <a:prstGeom prst="rect">
            <a:avLst/>
          </a:prstGeom>
        </p:spPr>
      </p:pic>
      <p:pic>
        <p:nvPicPr>
          <p:cNvPr id="8194" name="Picture 2" descr="G:\2019-01-02\mds admns.2017-180019.JPG"/>
          <p:cNvPicPr>
            <a:picLocks noChangeAspect="1" noChangeArrowheads="1"/>
          </p:cNvPicPr>
          <p:nvPr/>
        </p:nvPicPr>
        <p:blipFill>
          <a:blip r:embed="rId4"/>
          <a:srcRect l="50000" t="60000" r="11995" b="32222"/>
          <a:stretch>
            <a:fillRect/>
          </a:stretch>
        </p:blipFill>
        <p:spPr bwMode="auto">
          <a:xfrm>
            <a:off x="6477000" y="3352800"/>
            <a:ext cx="2286000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4. Endodontic path finder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41475"/>
            <a:ext cx="5257800" cy="521652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Endodontic explorer – DG-16, CK -117 – sharper , thinner  &amp; more flexible</a:t>
            </a:r>
          </a:p>
          <a:p>
            <a:r>
              <a:rPr lang="en-US" sz="2400" dirty="0" smtClean="0"/>
              <a:t>Stewart probe</a:t>
            </a:r>
          </a:p>
          <a:p>
            <a:r>
              <a:rPr lang="en-US" sz="2400" dirty="0" smtClean="0"/>
              <a:t>Path finder</a:t>
            </a:r>
          </a:p>
          <a:p>
            <a:r>
              <a:rPr lang="en-US" sz="2400" dirty="0" smtClean="0"/>
              <a:t>Mueller bur – remove the obstruction to canal orifice    - extended shank round bur with extra long shank </a:t>
            </a:r>
          </a:p>
          <a:p>
            <a:r>
              <a:rPr lang="en-US" sz="2400" dirty="0" smtClean="0"/>
              <a:t>Micro opener</a:t>
            </a:r>
          </a:p>
          <a:p>
            <a:r>
              <a:rPr lang="en-US" sz="2400" dirty="0" smtClean="0"/>
              <a:t>Ultrasonic tips </a:t>
            </a:r>
          </a:p>
          <a:p>
            <a:endParaRPr lang="en-US" dirty="0"/>
          </a:p>
        </p:txBody>
      </p:sp>
      <p:pic>
        <p:nvPicPr>
          <p:cNvPr id="5" name="Image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124200"/>
            <a:ext cx="3810000" cy="749300"/>
          </a:xfrm>
          <a:prstGeom prst="rect">
            <a:avLst/>
          </a:prstGeom>
        </p:spPr>
      </p:pic>
      <p:pic>
        <p:nvPicPr>
          <p:cNvPr id="6" name="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286000"/>
            <a:ext cx="3283339" cy="627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915400" cy="12192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5.VISION , MAGNIFICATION ,ILLUMINATION</a:t>
            </a:r>
            <a:r>
              <a:rPr lang="en-US" sz="3600" b="1" dirty="0" smtClean="0"/>
              <a:t> </a:t>
            </a:r>
            <a:endParaRPr lang="en-US" sz="3600" b="1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152400" y="1219201"/>
          <a:ext cx="89916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dirty="0" smtClean="0">
                <a:latin typeface="+mn-lt"/>
              </a:rPr>
              <a:t>Aids in locating canals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715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dirty="0" smtClean="0"/>
              <a:t>Pretreatment radiographs in 2 different angulations – no .of canals &amp; internal anatomy </a:t>
            </a:r>
          </a:p>
          <a:p>
            <a:pPr eaLnBrk="1" hangingPunct="1">
              <a:defRPr/>
            </a:pPr>
            <a:r>
              <a:rPr lang="en-US" sz="2400" dirty="0" smtClean="0"/>
              <a:t>Endodontic explorer , sharp spoon excavator </a:t>
            </a:r>
          </a:p>
          <a:p>
            <a:pPr eaLnBrk="1" hangingPunct="1">
              <a:defRPr/>
            </a:pPr>
            <a:r>
              <a:rPr lang="en-US" sz="2400" dirty="0" smtClean="0"/>
              <a:t>Visualization of  canal bleeding points  </a:t>
            </a:r>
          </a:p>
          <a:p>
            <a:pPr eaLnBrk="1" hangingPunct="1">
              <a:defRPr/>
            </a:pPr>
            <a:r>
              <a:rPr lang="en-US" sz="2400" dirty="0" smtClean="0"/>
              <a:t>Presence of dark lines on the floor of the pulp chamber(dentinal map).</a:t>
            </a:r>
          </a:p>
          <a:p>
            <a:pPr eaLnBrk="1" hangingPunct="1">
              <a:defRPr/>
            </a:pPr>
            <a:r>
              <a:rPr lang="en-US" sz="2400" dirty="0" smtClean="0"/>
              <a:t>A drop of  </a:t>
            </a:r>
            <a:r>
              <a:rPr lang="en-US" sz="2400" dirty="0" err="1" smtClean="0"/>
              <a:t>methylene</a:t>
            </a:r>
            <a:r>
              <a:rPr lang="en-US" sz="2400" dirty="0" smtClean="0"/>
              <a:t> blue on the floor of the pulp chamber.</a:t>
            </a:r>
          </a:p>
          <a:p>
            <a:pPr eaLnBrk="1" hangingPunct="1">
              <a:defRPr/>
            </a:pPr>
            <a:r>
              <a:rPr lang="en-US" sz="2400" dirty="0" smtClean="0"/>
              <a:t>Use of fiber optic on </a:t>
            </a:r>
            <a:r>
              <a:rPr lang="en-US" sz="2400" dirty="0" err="1" smtClean="0"/>
              <a:t>buccal</a:t>
            </a:r>
            <a:r>
              <a:rPr lang="en-US" sz="2400" dirty="0" smtClean="0"/>
              <a:t> or lingual surface, either directly or indirectly.</a:t>
            </a:r>
          </a:p>
          <a:p>
            <a:pPr eaLnBrk="1" hangingPunct="1">
              <a:defRPr/>
            </a:pPr>
            <a:r>
              <a:rPr lang="en-US" sz="2400" dirty="0" smtClean="0"/>
              <a:t>Magnification and illumination</a:t>
            </a:r>
          </a:p>
          <a:p>
            <a:pPr marL="0">
              <a:lnSpc>
                <a:spcPct val="100000"/>
              </a:lnSpc>
            </a:pPr>
            <a:r>
              <a:rPr lang="en-US" sz="2400" b="1" i="1" spc="10" dirty="0" smtClean="0">
                <a:cs typeface="Cambria"/>
              </a:rPr>
              <a:t>Champagne Bubble Test -</a:t>
            </a:r>
            <a:r>
              <a:rPr lang="en-US" sz="1800" spc="10" dirty="0" smtClean="0">
                <a:cs typeface="Arial"/>
              </a:rPr>
              <a:t>•  </a:t>
            </a:r>
            <a:r>
              <a:rPr lang="en-US" sz="2400" spc="10" dirty="0" smtClean="0">
                <a:cs typeface="Cambria"/>
              </a:rPr>
              <a:t>Use of sodium hypochlorite in the pulp  chamber to check for bubbles</a:t>
            </a:r>
            <a:endParaRPr lang="en-US" sz="2400" dirty="0" smtClean="0">
              <a:cs typeface="Cambria"/>
            </a:endParaRPr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endParaRPr lang="en-US" sz="2800" dirty="0" smtClean="0"/>
          </a:p>
        </p:txBody>
      </p:sp>
      <p:pic>
        <p:nvPicPr>
          <p:cNvPr id="4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0"/>
            <a:ext cx="1371599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2019-01-02\mds admns.2017-180020.JPG"/>
          <p:cNvPicPr>
            <a:picLocks noChangeAspect="1" noChangeArrowheads="1"/>
          </p:cNvPicPr>
          <p:nvPr/>
        </p:nvPicPr>
        <p:blipFill>
          <a:blip r:embed="rId2"/>
          <a:srcRect l="70272" t="59598" r="15190" b="25556"/>
          <a:stretch>
            <a:fillRect/>
          </a:stretch>
        </p:blipFill>
        <p:spPr bwMode="auto">
          <a:xfrm>
            <a:off x="4724400" y="4904678"/>
            <a:ext cx="1575619" cy="1191322"/>
          </a:xfrm>
          <a:prstGeom prst="rect">
            <a:avLst/>
          </a:prstGeom>
          <a:noFill/>
        </p:spPr>
      </p:pic>
      <p:pic>
        <p:nvPicPr>
          <p:cNvPr id="3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26949"/>
            <a:ext cx="1381104" cy="20924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2658070"/>
            <a:ext cx="2743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2023">
              <a:lnSpc>
                <a:spcPct val="100000"/>
              </a:lnSpc>
            </a:pPr>
            <a:r>
              <a:rPr lang="en-US" spc="10" dirty="0" smtClean="0">
                <a:cs typeface="Cambria"/>
              </a:rPr>
              <a:t>Initial penetration is</a:t>
            </a:r>
            <a:endParaRPr lang="en-US" dirty="0" smtClean="0">
              <a:cs typeface="Cambria"/>
            </a:endParaRPr>
          </a:p>
          <a:p>
            <a:r>
              <a:rPr lang="en-US" spc="10" dirty="0" smtClean="0">
                <a:cs typeface="Cambria"/>
              </a:rPr>
              <a:t>made at the exact center of lingual surface</a:t>
            </a:r>
            <a:endParaRPr lang="en-US" dirty="0">
              <a:cs typeface="Cambria"/>
            </a:endParaRPr>
          </a:p>
        </p:txBody>
      </p:sp>
      <p:pic>
        <p:nvPicPr>
          <p:cNvPr id="5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914250"/>
            <a:ext cx="1066800" cy="18289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19400" y="2685871"/>
            <a:ext cx="243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pc="10" dirty="0" smtClean="0">
                <a:cs typeface="Cambria"/>
              </a:rPr>
              <a:t>Round pointed </a:t>
            </a:r>
            <a:r>
              <a:rPr lang="en-US" spc="10" dirty="0" err="1" smtClean="0">
                <a:cs typeface="Cambria"/>
              </a:rPr>
              <a:t>taperingFissure</a:t>
            </a:r>
            <a:r>
              <a:rPr lang="en-US" spc="10" dirty="0" smtClean="0">
                <a:cs typeface="Cambria"/>
              </a:rPr>
              <a:t> -  at right angle to the long axis of the tooth</a:t>
            </a:r>
            <a:endParaRPr lang="en-US" dirty="0">
              <a:cs typeface="Cambria"/>
            </a:endParaRPr>
          </a:p>
        </p:txBody>
      </p:sp>
      <p:pic>
        <p:nvPicPr>
          <p:cNvPr id="7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754891"/>
            <a:ext cx="1075902" cy="175970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410200" y="2577405"/>
            <a:ext cx="1600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3895">
              <a:lnSpc>
                <a:spcPct val="100000"/>
              </a:lnSpc>
            </a:pPr>
            <a:r>
              <a:rPr lang="en-US" sz="1400" spc="10" dirty="0" smtClean="0">
                <a:cs typeface="Cambria"/>
              </a:rPr>
              <a:t>Rotate the </a:t>
            </a:r>
            <a:r>
              <a:rPr lang="en-US" sz="1400" spc="10" dirty="0" err="1" smtClean="0">
                <a:cs typeface="Cambria"/>
              </a:rPr>
              <a:t>handpiece</a:t>
            </a:r>
            <a:r>
              <a:rPr lang="en-US" sz="1400" spc="10" dirty="0" smtClean="0">
                <a:cs typeface="Cambria"/>
              </a:rPr>
              <a:t> to  the </a:t>
            </a:r>
            <a:r>
              <a:rPr lang="en-US" sz="1400" spc="10" dirty="0" err="1" smtClean="0">
                <a:cs typeface="Cambria"/>
              </a:rPr>
              <a:t>incisal</a:t>
            </a:r>
            <a:r>
              <a:rPr lang="en-US" sz="1400" spc="10" dirty="0" smtClean="0">
                <a:cs typeface="Cambria"/>
              </a:rPr>
              <a:t> so that the bur is parallel to the long </a:t>
            </a:r>
            <a:r>
              <a:rPr lang="en-US" sz="1400" spc="10" dirty="0" err="1" smtClean="0">
                <a:cs typeface="Cambria"/>
              </a:rPr>
              <a:t>axisof</a:t>
            </a:r>
            <a:r>
              <a:rPr lang="en-US" sz="1400" spc="10" dirty="0" smtClean="0">
                <a:cs typeface="Cambria"/>
              </a:rPr>
              <a:t> tooth</a:t>
            </a:r>
            <a:endParaRPr lang="en-US" sz="1400" dirty="0">
              <a:cs typeface="Cambria"/>
            </a:endParaRPr>
          </a:p>
        </p:txBody>
      </p:sp>
      <p:pic>
        <p:nvPicPr>
          <p:cNvPr id="9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762000"/>
            <a:ext cx="1177596" cy="1981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96200" y="273427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drop of the bur is felt </a:t>
            </a:r>
            <a:endParaRPr lang="en-US" dirty="0"/>
          </a:p>
        </p:txBody>
      </p:sp>
      <p:pic>
        <p:nvPicPr>
          <p:cNvPr id="11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962400"/>
            <a:ext cx="1609763" cy="1905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5966936"/>
            <a:ext cx="2895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spc="10" dirty="0" smtClean="0">
                <a:cs typeface="Cambria"/>
              </a:rPr>
              <a:t>No:</a:t>
            </a:r>
            <a:r>
              <a:rPr lang="en-US" sz="1400" spc="10" dirty="0" smtClean="0">
                <a:solidFill>
                  <a:srgbClr val="FFFFFF"/>
                </a:solidFill>
                <a:cs typeface="Cambria"/>
              </a:rPr>
              <a:t> </a:t>
            </a:r>
            <a:r>
              <a:rPr lang="en-US" sz="1400" spc="10" dirty="0" smtClean="0">
                <a:cs typeface="Cambria"/>
              </a:rPr>
              <a:t>1 or 2 round bur used</a:t>
            </a:r>
            <a:endParaRPr lang="en-US" sz="1400" dirty="0" smtClean="0">
              <a:cs typeface="Cambria"/>
            </a:endParaRPr>
          </a:p>
          <a:p>
            <a:pPr marL="100583">
              <a:lnSpc>
                <a:spcPct val="100000"/>
              </a:lnSpc>
            </a:pPr>
            <a:r>
              <a:rPr lang="en-US" sz="1400" spc="10" dirty="0" smtClean="0">
                <a:cs typeface="Cambria"/>
              </a:rPr>
              <a:t>laterally and incisally to</a:t>
            </a:r>
            <a:endParaRPr lang="en-US" sz="1400" dirty="0" smtClean="0">
              <a:cs typeface="Cambria"/>
            </a:endParaRPr>
          </a:p>
          <a:p>
            <a:r>
              <a:rPr lang="en-US" sz="1400" spc="10" dirty="0" smtClean="0">
                <a:cs typeface="Cambria"/>
              </a:rPr>
              <a:t>eliminate pulp horn debris</a:t>
            </a:r>
            <a:endParaRPr lang="en-US" sz="1400" dirty="0">
              <a:cs typeface="Cambria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343400"/>
            <a:ext cx="1371600" cy="1600200"/>
          </a:xfrm>
          <a:prstGeom prst="rect">
            <a:avLst/>
          </a:prstGeom>
        </p:spPr>
      </p:pic>
      <p:pic>
        <p:nvPicPr>
          <p:cNvPr id="14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191000"/>
            <a:ext cx="1200521" cy="175260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819400" y="6031468"/>
            <a:ext cx="358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40" spc="10" dirty="0" smtClean="0">
                <a:latin typeface="Cambria"/>
                <a:cs typeface="Cambria"/>
              </a:rPr>
              <a:t>Triangular </a:t>
            </a:r>
            <a:r>
              <a:rPr lang="en-US" spc="10" dirty="0" smtClean="0">
                <a:latin typeface="Cambria"/>
                <a:cs typeface="Cambria"/>
              </a:rPr>
              <a:t>internal anatomy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781800" y="5879068"/>
            <a:ext cx="198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3483">
              <a:lnSpc>
                <a:spcPct val="100000"/>
              </a:lnSpc>
            </a:pPr>
            <a:r>
              <a:rPr lang="en-US" spc="10" dirty="0" smtClean="0">
                <a:latin typeface="Cambria"/>
                <a:cs typeface="Cambria"/>
              </a:rPr>
              <a:t>ovoid</a:t>
            </a:r>
            <a:endParaRPr lang="en-US" dirty="0">
              <a:latin typeface="Cambria"/>
              <a:cs typeface="Cambria"/>
            </a:endParaRPr>
          </a:p>
        </p:txBody>
      </p:sp>
      <p:pic>
        <p:nvPicPr>
          <p:cNvPr id="9219" name="Picture 3" descr="G:\2019-01-02\mds admns.2017-180021.JPG"/>
          <p:cNvPicPr>
            <a:picLocks noChangeAspect="1" noChangeArrowheads="1"/>
          </p:cNvPicPr>
          <p:nvPr/>
        </p:nvPicPr>
        <p:blipFill>
          <a:blip r:embed="rId10"/>
          <a:srcRect l="10728" t="13333" r="68851" b="66667"/>
          <a:stretch>
            <a:fillRect/>
          </a:stretch>
        </p:blipFill>
        <p:spPr bwMode="auto">
          <a:xfrm>
            <a:off x="7772400" y="4419600"/>
            <a:ext cx="990600" cy="1371600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609600" y="228601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spc="10" dirty="0" smtClean="0">
                <a:solidFill>
                  <a:srgbClr val="ECB720"/>
                </a:solidFill>
                <a:cs typeface="Cambria"/>
              </a:rPr>
              <a:t>Access Cavity Preparation In </a:t>
            </a:r>
            <a:r>
              <a:rPr lang="en-US" sz="2400" b="1" spc="10" dirty="0" smtClean="0">
                <a:solidFill>
                  <a:srgbClr val="59B9D8"/>
                </a:solidFill>
                <a:cs typeface="Cambria"/>
              </a:rPr>
              <a:t>MAXILLARY ANTERIOR TEETH</a:t>
            </a:r>
            <a:endParaRPr lang="en-US" sz="2400" b="1" dirty="0"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1" y="145772"/>
            <a:ext cx="91440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b="1" spc="10" dirty="0">
                <a:solidFill>
                  <a:srgbClr val="ECB720"/>
                </a:solidFill>
                <a:latin typeface="Cambria"/>
                <a:cs typeface="Cambria"/>
              </a:rPr>
              <a:t>Access Cavity Preparation In </a:t>
            </a:r>
            <a:r>
              <a:rPr sz="2800" b="1" spc="10" dirty="0">
                <a:solidFill>
                  <a:srgbClr val="59B9D8"/>
                </a:solidFill>
                <a:latin typeface="Cambria"/>
                <a:cs typeface="Cambria"/>
              </a:rPr>
              <a:t>MAXILLARY PREMOLARS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895" name="object 895"/>
          <p:cNvSpPr/>
          <p:nvPr/>
        </p:nvSpPr>
        <p:spPr>
          <a:xfrm>
            <a:off x="1199272" y="1524000"/>
            <a:ext cx="6230972" cy="1026808"/>
          </a:xfrm>
          <a:custGeom>
            <a:avLst/>
            <a:gdLst/>
            <a:ahLst/>
            <a:cxnLst/>
            <a:rect l="l" t="t" r="r" b="b"/>
            <a:pathLst>
              <a:path w="8305799" h="1026808">
                <a:moveTo>
                  <a:pt x="0" y="1026808"/>
                </a:moveTo>
                <a:lnTo>
                  <a:pt x="0" y="0"/>
                </a:lnTo>
                <a:lnTo>
                  <a:pt x="8305800" y="0"/>
                </a:lnTo>
                <a:lnTo>
                  <a:pt x="8305800" y="1026808"/>
                </a:lnTo>
                <a:lnTo>
                  <a:pt x="0" y="1026808"/>
                </a:lnTo>
                <a:close/>
              </a:path>
            </a:pathLst>
          </a:custGeom>
          <a:solidFill>
            <a:srgbClr val="098A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1199272" y="2550808"/>
            <a:ext cx="6230972" cy="3393046"/>
          </a:xfrm>
          <a:custGeom>
            <a:avLst/>
            <a:gdLst/>
            <a:ahLst/>
            <a:cxnLst/>
            <a:rect l="l" t="t" r="r" b="b"/>
            <a:pathLst>
              <a:path w="8305799" h="3393046">
                <a:moveTo>
                  <a:pt x="0" y="3393046"/>
                </a:moveTo>
                <a:lnTo>
                  <a:pt x="0" y="0"/>
                </a:lnTo>
                <a:lnTo>
                  <a:pt x="8305800" y="0"/>
                </a:lnTo>
                <a:lnTo>
                  <a:pt x="8305800" y="3393046"/>
                </a:lnTo>
                <a:lnTo>
                  <a:pt x="0" y="3393046"/>
                </a:lnTo>
                <a:close/>
              </a:path>
            </a:pathLst>
          </a:custGeom>
          <a:solidFill>
            <a:srgbClr val="F5D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1180217" y="2531755"/>
            <a:ext cx="6269082" cy="38100"/>
          </a:xfrm>
          <a:custGeom>
            <a:avLst/>
            <a:gdLst/>
            <a:ahLst/>
            <a:cxnLst/>
            <a:rect l="l" t="t" r="r" b="b"/>
            <a:pathLst>
              <a:path w="8356599" h="38100">
                <a:moveTo>
                  <a:pt x="19050" y="19050"/>
                </a:moveTo>
                <a:lnTo>
                  <a:pt x="8337550" y="1905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1194508" y="1511300"/>
            <a:ext cx="9527" cy="4445254"/>
          </a:xfrm>
          <a:custGeom>
            <a:avLst/>
            <a:gdLst/>
            <a:ahLst/>
            <a:cxnLst/>
            <a:rect l="l" t="t" r="r" b="b"/>
            <a:pathLst>
              <a:path w="12700" h="4445254">
                <a:moveTo>
                  <a:pt x="6350" y="6350"/>
                </a:moveTo>
                <a:lnTo>
                  <a:pt x="6350" y="443890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7425480" y="1511300"/>
            <a:ext cx="9527" cy="4445254"/>
          </a:xfrm>
          <a:custGeom>
            <a:avLst/>
            <a:gdLst/>
            <a:ahLst/>
            <a:cxnLst/>
            <a:rect l="l" t="t" r="r" b="b"/>
            <a:pathLst>
              <a:path w="12700" h="4445254">
                <a:moveTo>
                  <a:pt x="6350" y="6350"/>
                </a:moveTo>
                <a:lnTo>
                  <a:pt x="6350" y="443890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1189744" y="1517650"/>
            <a:ext cx="6250027" cy="12700"/>
          </a:xfrm>
          <a:custGeom>
            <a:avLst/>
            <a:gdLst/>
            <a:ahLst/>
            <a:cxnLst/>
            <a:rect l="l" t="t" r="r" b="b"/>
            <a:pathLst>
              <a:path w="8331199" h="12700">
                <a:moveTo>
                  <a:pt x="6350" y="6350"/>
                </a:moveTo>
                <a:lnTo>
                  <a:pt x="8324850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1189744" y="5937497"/>
            <a:ext cx="6250027" cy="12700"/>
          </a:xfrm>
          <a:custGeom>
            <a:avLst/>
            <a:gdLst/>
            <a:ahLst/>
            <a:cxnLst/>
            <a:rect l="l" t="t" r="r" b="b"/>
            <a:pathLst>
              <a:path w="8331199" h="12700">
                <a:moveTo>
                  <a:pt x="6350" y="6350"/>
                </a:moveTo>
                <a:lnTo>
                  <a:pt x="8324850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text 1"/>
          <p:cNvSpPr txBox="1"/>
          <p:nvPr/>
        </p:nvSpPr>
        <p:spPr>
          <a:xfrm>
            <a:off x="1219201" y="1676400"/>
            <a:ext cx="6172200" cy="606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70" spc="10" dirty="0">
                <a:solidFill>
                  <a:srgbClr val="FFFFFF"/>
                </a:solidFill>
                <a:latin typeface="Cambria"/>
                <a:cs typeface="Cambria"/>
              </a:rPr>
              <a:t>Access starting location point is on central groove between cusp tip</a:t>
            </a:r>
            <a:endParaRPr sz="1900">
              <a:latin typeface="Cambria"/>
              <a:cs typeface="Cambria"/>
            </a:endParaRPr>
          </a:p>
        </p:txBody>
      </p:sp>
      <p:pic>
        <p:nvPicPr>
          <p:cNvPr id="588" name="Image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372" y="2843783"/>
            <a:ext cx="1605190" cy="2903220"/>
          </a:xfrm>
          <a:prstGeom prst="rect">
            <a:avLst/>
          </a:prstGeom>
        </p:spPr>
      </p:pic>
      <p:pic>
        <p:nvPicPr>
          <p:cNvPr id="590" name="Image">
            <a:hlinkClick r:id="rId2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245" y="2895601"/>
            <a:ext cx="1486286" cy="2748555"/>
          </a:xfrm>
          <a:prstGeom prst="rect">
            <a:avLst/>
          </a:prstGeom>
        </p:spPr>
      </p:pic>
      <p:sp>
        <p:nvSpPr>
          <p:cNvPr id="902" name="object 902"/>
          <p:cNvSpPr/>
          <p:nvPr/>
        </p:nvSpPr>
        <p:spPr>
          <a:xfrm>
            <a:off x="3580809" y="2869693"/>
            <a:ext cx="1525159" cy="2796539"/>
          </a:xfrm>
          <a:custGeom>
            <a:avLst/>
            <a:gdLst/>
            <a:ahLst/>
            <a:cxnLst/>
            <a:rect l="l" t="t" r="r" b="b"/>
            <a:pathLst>
              <a:path w="2033016" h="2796539">
                <a:moveTo>
                  <a:pt x="12954" y="2783586"/>
                </a:moveTo>
                <a:lnTo>
                  <a:pt x="12954" y="12954"/>
                </a:lnTo>
                <a:lnTo>
                  <a:pt x="2020061" y="12954"/>
                </a:lnTo>
                <a:lnTo>
                  <a:pt x="2020061" y="2783586"/>
                </a:lnTo>
                <a:lnTo>
                  <a:pt x="12954" y="2783586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592" name="Image">
            <a:hlinkClick r:id="rId2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437" y="2843783"/>
            <a:ext cx="1657781" cy="2903220"/>
          </a:xfrm>
          <a:prstGeom prst="rect">
            <a:avLst/>
          </a:prstGeom>
        </p:spPr>
      </p:pic>
      <p:pic>
        <p:nvPicPr>
          <p:cNvPr id="594" name="Image">
            <a:hlinkClick r:id="rId2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308" y="2895600"/>
            <a:ext cx="1538878" cy="2743014"/>
          </a:xfrm>
          <a:prstGeom prst="rect">
            <a:avLst/>
          </a:prstGeom>
        </p:spPr>
      </p:pic>
      <p:sp>
        <p:nvSpPr>
          <p:cNvPr id="903" name="object 903"/>
          <p:cNvSpPr/>
          <p:nvPr/>
        </p:nvSpPr>
        <p:spPr>
          <a:xfrm>
            <a:off x="1522873" y="2869693"/>
            <a:ext cx="1577750" cy="2796539"/>
          </a:xfrm>
          <a:custGeom>
            <a:avLst/>
            <a:gdLst/>
            <a:ahLst/>
            <a:cxnLst/>
            <a:rect l="l" t="t" r="r" b="b"/>
            <a:pathLst>
              <a:path w="2103119" h="2796539">
                <a:moveTo>
                  <a:pt x="12954" y="2783586"/>
                </a:moveTo>
                <a:lnTo>
                  <a:pt x="12954" y="12954"/>
                </a:lnTo>
                <a:lnTo>
                  <a:pt x="2090165" y="12954"/>
                </a:lnTo>
                <a:lnTo>
                  <a:pt x="2090165" y="2783586"/>
                </a:lnTo>
                <a:lnTo>
                  <a:pt x="12954" y="2783586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596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717" y="2817876"/>
            <a:ext cx="1662354" cy="2929127"/>
          </a:xfrm>
          <a:prstGeom prst="rect">
            <a:avLst/>
          </a:prstGeom>
        </p:spPr>
      </p:pic>
      <p:pic>
        <p:nvPicPr>
          <p:cNvPr id="597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589" y="2869693"/>
            <a:ext cx="1543452" cy="2765015"/>
          </a:xfrm>
          <a:prstGeom prst="rect">
            <a:avLst/>
          </a:prstGeom>
        </p:spPr>
      </p:pic>
      <p:sp>
        <p:nvSpPr>
          <p:cNvPr id="904" name="object 904"/>
          <p:cNvSpPr/>
          <p:nvPr/>
        </p:nvSpPr>
        <p:spPr>
          <a:xfrm>
            <a:off x="5586153" y="2843785"/>
            <a:ext cx="1582324" cy="2822447"/>
          </a:xfrm>
          <a:custGeom>
            <a:avLst/>
            <a:gdLst/>
            <a:ahLst/>
            <a:cxnLst/>
            <a:rect l="l" t="t" r="r" b="b"/>
            <a:pathLst>
              <a:path w="2109216" h="2822447">
                <a:moveTo>
                  <a:pt x="12954" y="2809494"/>
                </a:moveTo>
                <a:lnTo>
                  <a:pt x="12954" y="12954"/>
                </a:lnTo>
                <a:lnTo>
                  <a:pt x="2096262" y="12954"/>
                </a:lnTo>
                <a:lnTo>
                  <a:pt x="2096262" y="2809494"/>
                </a:lnTo>
                <a:lnTo>
                  <a:pt x="12954" y="2809494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0242" name="Picture 2" descr="G:\2019-01-02\mds admns.2017-180021.JPG"/>
          <p:cNvPicPr>
            <a:picLocks noChangeAspect="1" noChangeArrowheads="1"/>
          </p:cNvPicPr>
          <p:nvPr/>
        </p:nvPicPr>
        <p:blipFill>
          <a:blip r:embed="rId9"/>
          <a:srcRect l="4444" t="66667" r="59426" b="18889"/>
          <a:stretch>
            <a:fillRect/>
          </a:stretch>
        </p:blipFill>
        <p:spPr bwMode="auto">
          <a:xfrm>
            <a:off x="7391400" y="2667000"/>
            <a:ext cx="17526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0" y="145772"/>
            <a:ext cx="9969909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b="1" spc="10" dirty="0">
                <a:solidFill>
                  <a:srgbClr val="ECB720"/>
                </a:solidFill>
                <a:latin typeface="Cambria"/>
                <a:cs typeface="Cambria"/>
              </a:rPr>
              <a:t>Access Cavity Preparation In </a:t>
            </a:r>
            <a:r>
              <a:rPr sz="2800" b="1" spc="10" dirty="0">
                <a:solidFill>
                  <a:srgbClr val="59B9D8"/>
                </a:solidFill>
                <a:latin typeface="Cambria"/>
                <a:cs typeface="Cambria"/>
              </a:rPr>
              <a:t>MAXILLARY PREMOLARS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906" name="object 906"/>
          <p:cNvSpPr/>
          <p:nvPr/>
        </p:nvSpPr>
        <p:spPr>
          <a:xfrm>
            <a:off x="170695" y="1828801"/>
            <a:ext cx="2057545" cy="3019831"/>
          </a:xfrm>
          <a:custGeom>
            <a:avLst/>
            <a:gdLst/>
            <a:ahLst/>
            <a:cxnLst/>
            <a:rect l="l" t="t" r="r" b="b"/>
            <a:pathLst>
              <a:path w="2742679" h="3019831">
                <a:moveTo>
                  <a:pt x="0" y="3019831"/>
                </a:moveTo>
                <a:lnTo>
                  <a:pt x="0" y="0"/>
                </a:lnTo>
                <a:lnTo>
                  <a:pt x="2742679" y="0"/>
                </a:lnTo>
                <a:lnTo>
                  <a:pt x="2742679" y="3019831"/>
                </a:lnTo>
                <a:lnTo>
                  <a:pt x="0" y="3019831"/>
                </a:lnTo>
                <a:close/>
              </a:path>
            </a:pathLst>
          </a:custGeom>
          <a:solidFill>
            <a:srgbClr val="F5D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151640" y="1809750"/>
            <a:ext cx="2095655" cy="38100"/>
          </a:xfrm>
          <a:custGeom>
            <a:avLst/>
            <a:gdLst/>
            <a:ahLst/>
            <a:cxnLst/>
            <a:rect l="l" t="t" r="r" b="b"/>
            <a:pathLst>
              <a:path w="2793479" h="38100">
                <a:moveTo>
                  <a:pt x="19050" y="19050"/>
                </a:moveTo>
                <a:lnTo>
                  <a:pt x="2774429" y="1905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165931" y="825501"/>
            <a:ext cx="9527" cy="4035831"/>
          </a:xfrm>
          <a:custGeom>
            <a:avLst/>
            <a:gdLst/>
            <a:ahLst/>
            <a:cxnLst/>
            <a:rect l="l" t="t" r="r" b="b"/>
            <a:pathLst>
              <a:path w="12700" h="4035831">
                <a:moveTo>
                  <a:pt x="6350" y="6350"/>
                </a:moveTo>
                <a:lnTo>
                  <a:pt x="6350" y="402948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2223476" y="825501"/>
            <a:ext cx="9527" cy="4035831"/>
          </a:xfrm>
          <a:custGeom>
            <a:avLst/>
            <a:gdLst/>
            <a:ahLst/>
            <a:cxnLst/>
            <a:rect l="l" t="t" r="r" b="b"/>
            <a:pathLst>
              <a:path w="12700" h="4035831">
                <a:moveTo>
                  <a:pt x="6350" y="6350"/>
                </a:moveTo>
                <a:lnTo>
                  <a:pt x="6350" y="402948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161168" y="831850"/>
            <a:ext cx="2076600" cy="12700"/>
          </a:xfrm>
          <a:custGeom>
            <a:avLst/>
            <a:gdLst/>
            <a:ahLst/>
            <a:cxnLst/>
            <a:rect l="l" t="t" r="r" b="b"/>
            <a:pathLst>
              <a:path w="2768079" h="12700">
                <a:moveTo>
                  <a:pt x="6350" y="6350"/>
                </a:moveTo>
                <a:lnTo>
                  <a:pt x="2761729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161168" y="4842284"/>
            <a:ext cx="2076600" cy="12700"/>
          </a:xfrm>
          <a:custGeom>
            <a:avLst/>
            <a:gdLst/>
            <a:ahLst/>
            <a:cxnLst/>
            <a:rect l="l" t="t" r="r" b="b"/>
            <a:pathLst>
              <a:path w="2768079" h="12700">
                <a:moveTo>
                  <a:pt x="6350" y="6350"/>
                </a:moveTo>
                <a:lnTo>
                  <a:pt x="2761729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text 1"/>
          <p:cNvSpPr txBox="1"/>
          <p:nvPr/>
        </p:nvSpPr>
        <p:spPr>
          <a:xfrm>
            <a:off x="246433" y="720804"/>
            <a:ext cx="2191967" cy="1107996"/>
          </a:xfrm>
          <a:prstGeom prst="rect">
            <a:avLst/>
          </a:prstGeom>
          <a:solidFill>
            <a:srgbClr val="00B050"/>
          </a:solidFill>
        </p:spPr>
        <p:txBody>
          <a:bodyPr vert="horz" wrap="square" lIns="0" tIns="0" rIns="0" bIns="0" rtlCol="0">
            <a:spAutoFit/>
          </a:bodyPr>
          <a:lstStyle/>
          <a:p>
            <a:pPr marL="86868">
              <a:lnSpc>
                <a:spcPct val="100000"/>
              </a:lnSpc>
            </a:pPr>
            <a:r>
              <a:rPr sz="1800" spc="10" dirty="0">
                <a:solidFill>
                  <a:srgbClr val="FFFFFF"/>
                </a:solidFill>
                <a:latin typeface="Cambria"/>
                <a:cs typeface="Cambria"/>
              </a:rPr>
              <a:t>Initial </a:t>
            </a:r>
            <a:r>
              <a:rPr sz="1800" spc="10">
                <a:solidFill>
                  <a:srgbClr val="FFFFFF"/>
                </a:solidFill>
                <a:latin typeface="Cambria"/>
                <a:cs typeface="Cambria"/>
              </a:rPr>
              <a:t>penetration </a:t>
            </a:r>
            <a:r>
              <a:rPr sz="1800" spc="10" smtClean="0">
                <a:solidFill>
                  <a:srgbClr val="FFFFFF"/>
                </a:solidFill>
                <a:latin typeface="Cambria"/>
                <a:cs typeface="Cambria"/>
              </a:rPr>
              <a:t>made</a:t>
            </a:r>
            <a:r>
              <a:rPr lang="en-US" sz="1800" spc="10" dirty="0" smtClean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10" smtClean="0">
                <a:solidFill>
                  <a:srgbClr val="FFFFFF"/>
                </a:solidFill>
                <a:latin typeface="Cambria"/>
                <a:cs typeface="Cambria"/>
              </a:rPr>
              <a:t>with bur parallel long axis</a:t>
            </a:r>
            <a:r>
              <a:rPr lang="en-US" sz="1800" spc="10" dirty="0" smtClean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10" smtClean="0">
                <a:solidFill>
                  <a:srgbClr val="FFFFFF"/>
                </a:solidFill>
                <a:latin typeface="Cambria"/>
                <a:cs typeface="Cambria"/>
              </a:rPr>
              <a:t>of tooth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913" name="object 913"/>
          <p:cNvSpPr/>
          <p:nvPr/>
        </p:nvSpPr>
        <p:spPr>
          <a:xfrm>
            <a:off x="2342569" y="2989859"/>
            <a:ext cx="2172266" cy="3393046"/>
          </a:xfrm>
          <a:custGeom>
            <a:avLst/>
            <a:gdLst/>
            <a:ahLst/>
            <a:cxnLst/>
            <a:rect l="l" t="t" r="r" b="b"/>
            <a:pathLst>
              <a:path w="2895600" h="3393046">
                <a:moveTo>
                  <a:pt x="0" y="3393047"/>
                </a:moveTo>
                <a:lnTo>
                  <a:pt x="0" y="0"/>
                </a:lnTo>
                <a:lnTo>
                  <a:pt x="2895600" y="0"/>
                </a:lnTo>
                <a:lnTo>
                  <a:pt x="2895600" y="3393047"/>
                </a:lnTo>
                <a:lnTo>
                  <a:pt x="0" y="3393047"/>
                </a:lnTo>
                <a:close/>
              </a:path>
            </a:pathLst>
          </a:custGeom>
          <a:solidFill>
            <a:srgbClr val="F5D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2323514" y="2970812"/>
            <a:ext cx="2210376" cy="38100"/>
          </a:xfrm>
          <a:custGeom>
            <a:avLst/>
            <a:gdLst/>
            <a:ahLst/>
            <a:cxnLst/>
            <a:rect l="l" t="t" r="r" b="b"/>
            <a:pathLst>
              <a:path w="2946400" h="38100">
                <a:moveTo>
                  <a:pt x="19050" y="19050"/>
                </a:moveTo>
                <a:lnTo>
                  <a:pt x="2927350" y="1905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2337806" y="1950357"/>
            <a:ext cx="9527" cy="4445254"/>
          </a:xfrm>
          <a:custGeom>
            <a:avLst/>
            <a:gdLst/>
            <a:ahLst/>
            <a:cxnLst/>
            <a:rect l="l" t="t" r="r" b="b"/>
            <a:pathLst>
              <a:path w="12700" h="4445254">
                <a:moveTo>
                  <a:pt x="6350" y="6350"/>
                </a:moveTo>
                <a:lnTo>
                  <a:pt x="6350" y="443890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4510071" y="1950357"/>
            <a:ext cx="9527" cy="4445254"/>
          </a:xfrm>
          <a:custGeom>
            <a:avLst/>
            <a:gdLst/>
            <a:ahLst/>
            <a:cxnLst/>
            <a:rect l="l" t="t" r="r" b="b"/>
            <a:pathLst>
              <a:path w="12700" h="4445254">
                <a:moveTo>
                  <a:pt x="6350" y="6350"/>
                </a:moveTo>
                <a:lnTo>
                  <a:pt x="6350" y="443890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2333041" y="1956707"/>
            <a:ext cx="2191321" cy="12700"/>
          </a:xfrm>
          <a:custGeom>
            <a:avLst/>
            <a:gdLst/>
            <a:ahLst/>
            <a:cxnLst/>
            <a:rect l="l" t="t" r="r" b="b"/>
            <a:pathLst>
              <a:path w="2921000" h="12700">
                <a:moveTo>
                  <a:pt x="6350" y="6350"/>
                </a:moveTo>
                <a:lnTo>
                  <a:pt x="2914650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2333041" y="6376554"/>
            <a:ext cx="2191321" cy="12700"/>
          </a:xfrm>
          <a:custGeom>
            <a:avLst/>
            <a:gdLst/>
            <a:ahLst/>
            <a:cxnLst/>
            <a:rect l="l" t="t" r="r" b="b"/>
            <a:pathLst>
              <a:path w="2921000" h="12700">
                <a:moveTo>
                  <a:pt x="6350" y="6350"/>
                </a:moveTo>
                <a:lnTo>
                  <a:pt x="2914650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ext 1"/>
          <p:cNvSpPr txBox="1"/>
          <p:nvPr/>
        </p:nvSpPr>
        <p:spPr>
          <a:xfrm>
            <a:off x="2286001" y="2014111"/>
            <a:ext cx="2362200" cy="830997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solidFill>
                  <a:srgbClr val="FFFFFF"/>
                </a:solidFill>
                <a:latin typeface="Cambria"/>
                <a:cs typeface="Cambria"/>
              </a:rPr>
              <a:t>No. 2/4 round bur, </a:t>
            </a:r>
            <a:r>
              <a:rPr sz="1800" spc="10">
                <a:solidFill>
                  <a:srgbClr val="FFFFFF"/>
                </a:solidFill>
                <a:latin typeface="Cambria"/>
                <a:cs typeface="Cambria"/>
              </a:rPr>
              <a:t>drop </a:t>
            </a:r>
            <a:r>
              <a:rPr sz="1800" spc="10" smtClean="0">
                <a:solidFill>
                  <a:srgbClr val="FFFFFF"/>
                </a:solidFill>
                <a:latin typeface="Cambria"/>
                <a:cs typeface="Cambria"/>
              </a:rPr>
              <a:t>is</a:t>
            </a:r>
            <a:r>
              <a:rPr lang="en-US" sz="1800" spc="10" dirty="0" smtClean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10" smtClean="0">
                <a:solidFill>
                  <a:srgbClr val="FFFFFF"/>
                </a:solidFill>
                <a:latin typeface="Cambria"/>
                <a:cs typeface="Cambria"/>
              </a:rPr>
              <a:t>felt </a:t>
            </a:r>
            <a:r>
              <a:rPr sz="1800" spc="10" dirty="0">
                <a:solidFill>
                  <a:srgbClr val="FFFFFF"/>
                </a:solidFill>
                <a:latin typeface="Cambria"/>
                <a:cs typeface="Cambria"/>
              </a:rPr>
              <a:t>when pulp chamber </a:t>
            </a:r>
            <a:r>
              <a:rPr sz="1800" spc="10">
                <a:solidFill>
                  <a:srgbClr val="FFFFFF"/>
                </a:solidFill>
                <a:latin typeface="Cambria"/>
                <a:cs typeface="Cambria"/>
              </a:rPr>
              <a:t>is </a:t>
            </a:r>
            <a:r>
              <a:rPr lang="en-US" sz="1800" spc="10" dirty="0" smtClean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10" smtClean="0">
                <a:solidFill>
                  <a:srgbClr val="FFFFFF"/>
                </a:solidFill>
                <a:latin typeface="Cambria"/>
                <a:cs typeface="Cambria"/>
              </a:rPr>
              <a:t>reached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919" name="object 919"/>
          <p:cNvSpPr/>
          <p:nvPr/>
        </p:nvSpPr>
        <p:spPr>
          <a:xfrm>
            <a:off x="4641617" y="859523"/>
            <a:ext cx="2368783" cy="1171600"/>
          </a:xfrm>
          <a:custGeom>
            <a:avLst/>
            <a:gdLst/>
            <a:ahLst/>
            <a:cxnLst/>
            <a:rect l="l" t="t" r="r" b="b"/>
            <a:pathLst>
              <a:path w="2726600" h="1171600">
                <a:moveTo>
                  <a:pt x="0" y="1171600"/>
                </a:moveTo>
                <a:lnTo>
                  <a:pt x="0" y="0"/>
                </a:lnTo>
                <a:lnTo>
                  <a:pt x="2726601" y="0"/>
                </a:lnTo>
                <a:lnTo>
                  <a:pt x="2726601" y="1171600"/>
                </a:lnTo>
                <a:lnTo>
                  <a:pt x="0" y="1171600"/>
                </a:lnTo>
                <a:close/>
              </a:path>
            </a:pathLst>
          </a:custGeom>
          <a:solidFill>
            <a:srgbClr val="6A87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4641617" y="2031123"/>
            <a:ext cx="2045483" cy="3683876"/>
          </a:xfrm>
          <a:custGeom>
            <a:avLst/>
            <a:gdLst/>
            <a:ahLst/>
            <a:cxnLst/>
            <a:rect l="l" t="t" r="r" b="b"/>
            <a:pathLst>
              <a:path w="2726600" h="3683876">
                <a:moveTo>
                  <a:pt x="0" y="3683877"/>
                </a:moveTo>
                <a:lnTo>
                  <a:pt x="0" y="0"/>
                </a:lnTo>
                <a:lnTo>
                  <a:pt x="2726601" y="0"/>
                </a:lnTo>
                <a:lnTo>
                  <a:pt x="2726601" y="3683877"/>
                </a:lnTo>
                <a:lnTo>
                  <a:pt x="0" y="3683877"/>
                </a:lnTo>
                <a:close/>
              </a:path>
            </a:pathLst>
          </a:custGeom>
          <a:solidFill>
            <a:srgbClr val="F5D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4622565" y="2012071"/>
            <a:ext cx="2083593" cy="38100"/>
          </a:xfrm>
          <a:custGeom>
            <a:avLst/>
            <a:gdLst/>
            <a:ahLst/>
            <a:cxnLst/>
            <a:rect l="l" t="t" r="r" b="b"/>
            <a:pathLst>
              <a:path w="2777400" h="38100">
                <a:moveTo>
                  <a:pt x="19050" y="19050"/>
                </a:moveTo>
                <a:lnTo>
                  <a:pt x="2758351" y="1905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4636857" y="846827"/>
            <a:ext cx="9527" cy="4880877"/>
          </a:xfrm>
          <a:custGeom>
            <a:avLst/>
            <a:gdLst/>
            <a:ahLst/>
            <a:cxnLst/>
            <a:rect l="l" t="t" r="r" b="b"/>
            <a:pathLst>
              <a:path w="12700" h="4880877">
                <a:moveTo>
                  <a:pt x="6350" y="6350"/>
                </a:moveTo>
                <a:lnTo>
                  <a:pt x="6350" y="487452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6682336" y="846827"/>
            <a:ext cx="9527" cy="4880877"/>
          </a:xfrm>
          <a:custGeom>
            <a:avLst/>
            <a:gdLst/>
            <a:ahLst/>
            <a:cxnLst/>
            <a:rect l="l" t="t" r="r" b="b"/>
            <a:pathLst>
              <a:path w="12700" h="4880877">
                <a:moveTo>
                  <a:pt x="6350" y="6350"/>
                </a:moveTo>
                <a:lnTo>
                  <a:pt x="6350" y="487452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4632092" y="853176"/>
            <a:ext cx="2064538" cy="12700"/>
          </a:xfrm>
          <a:custGeom>
            <a:avLst/>
            <a:gdLst/>
            <a:ahLst/>
            <a:cxnLst/>
            <a:rect l="l" t="t" r="r" b="b"/>
            <a:pathLst>
              <a:path w="2752000" h="12700">
                <a:moveTo>
                  <a:pt x="6350" y="6350"/>
                </a:moveTo>
                <a:lnTo>
                  <a:pt x="2745651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4632092" y="5708650"/>
            <a:ext cx="2064538" cy="12700"/>
          </a:xfrm>
          <a:custGeom>
            <a:avLst/>
            <a:gdLst/>
            <a:ahLst/>
            <a:cxnLst/>
            <a:rect l="l" t="t" r="r" b="b"/>
            <a:pathLst>
              <a:path w="2752000" h="12700">
                <a:moveTo>
                  <a:pt x="6350" y="6350"/>
                </a:moveTo>
                <a:lnTo>
                  <a:pt x="2745651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text 1"/>
          <p:cNvSpPr txBox="1"/>
          <p:nvPr/>
        </p:nvSpPr>
        <p:spPr>
          <a:xfrm>
            <a:off x="4886489" y="910580"/>
            <a:ext cx="1985159" cy="81253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80" spc="10" dirty="0">
                <a:solidFill>
                  <a:srgbClr val="FFFFFF"/>
                </a:solidFill>
                <a:latin typeface="Cambria"/>
                <a:cs typeface="Cambria"/>
              </a:rPr>
              <a:t>Canal orifices located</a:t>
            </a:r>
            <a:endParaRPr sz="1600">
              <a:latin typeface="Cambria"/>
              <a:cs typeface="Cambria"/>
            </a:endParaRPr>
          </a:p>
          <a:p>
            <a:pPr marL="193623">
              <a:lnSpc>
                <a:spcPct val="100000"/>
              </a:lnSpc>
            </a:pPr>
            <a:r>
              <a:rPr sz="1800" spc="10" dirty="0">
                <a:solidFill>
                  <a:srgbClr val="FFFFFF"/>
                </a:solidFill>
                <a:latin typeface="Cambria"/>
                <a:cs typeface="Cambria"/>
              </a:rPr>
              <a:t>using endodontic</a:t>
            </a:r>
            <a:endParaRPr sz="1800">
              <a:latin typeface="Cambria"/>
              <a:cs typeface="Cambria"/>
            </a:endParaRPr>
          </a:p>
          <a:p>
            <a:pPr marL="623392">
              <a:lnSpc>
                <a:spcPct val="100000"/>
              </a:lnSpc>
            </a:pPr>
            <a:r>
              <a:rPr sz="1800" spc="10" dirty="0">
                <a:solidFill>
                  <a:srgbClr val="FFFFFF"/>
                </a:solidFill>
                <a:latin typeface="Cambria"/>
                <a:cs typeface="Cambria"/>
              </a:rPr>
              <a:t>explorer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926" name="object 926"/>
          <p:cNvSpPr/>
          <p:nvPr/>
        </p:nvSpPr>
        <p:spPr>
          <a:xfrm>
            <a:off x="6801430" y="1981201"/>
            <a:ext cx="2115101" cy="941641"/>
          </a:xfrm>
          <a:custGeom>
            <a:avLst/>
            <a:gdLst/>
            <a:ahLst/>
            <a:cxnLst/>
            <a:rect l="l" t="t" r="r" b="b"/>
            <a:pathLst>
              <a:path w="2819400" h="941641">
                <a:moveTo>
                  <a:pt x="0" y="941641"/>
                </a:moveTo>
                <a:lnTo>
                  <a:pt x="0" y="0"/>
                </a:lnTo>
                <a:lnTo>
                  <a:pt x="2819400" y="0"/>
                </a:lnTo>
                <a:lnTo>
                  <a:pt x="2819400" y="941641"/>
                </a:lnTo>
                <a:lnTo>
                  <a:pt x="0" y="941641"/>
                </a:lnTo>
                <a:close/>
              </a:path>
            </a:pathLst>
          </a:custGeom>
          <a:solidFill>
            <a:srgbClr val="B98D1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6801430" y="2922841"/>
            <a:ext cx="2115101" cy="3325558"/>
          </a:xfrm>
          <a:custGeom>
            <a:avLst/>
            <a:gdLst/>
            <a:ahLst/>
            <a:cxnLst/>
            <a:rect l="l" t="t" r="r" b="b"/>
            <a:pathLst>
              <a:path w="2819400" h="3325558">
                <a:moveTo>
                  <a:pt x="0" y="3325559"/>
                </a:moveTo>
                <a:lnTo>
                  <a:pt x="0" y="0"/>
                </a:lnTo>
                <a:lnTo>
                  <a:pt x="2819400" y="0"/>
                </a:lnTo>
                <a:lnTo>
                  <a:pt x="2819400" y="3325559"/>
                </a:lnTo>
                <a:lnTo>
                  <a:pt x="0" y="3325559"/>
                </a:lnTo>
                <a:close/>
              </a:path>
            </a:pathLst>
          </a:custGeom>
          <a:solidFill>
            <a:srgbClr val="F5D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6782374" y="2903790"/>
            <a:ext cx="2153211" cy="38100"/>
          </a:xfrm>
          <a:custGeom>
            <a:avLst/>
            <a:gdLst/>
            <a:ahLst/>
            <a:cxnLst/>
            <a:rect l="l" t="t" r="r" b="b"/>
            <a:pathLst>
              <a:path w="2870200" h="38100">
                <a:moveTo>
                  <a:pt x="19050" y="19050"/>
                </a:moveTo>
                <a:lnTo>
                  <a:pt x="2851150" y="1905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6796665" y="1968500"/>
            <a:ext cx="9527" cy="4292600"/>
          </a:xfrm>
          <a:custGeom>
            <a:avLst/>
            <a:gdLst/>
            <a:ahLst/>
            <a:cxnLst/>
            <a:rect l="l" t="t" r="r" b="b"/>
            <a:pathLst>
              <a:path w="12700" h="4292600">
                <a:moveTo>
                  <a:pt x="6350" y="6350"/>
                </a:moveTo>
                <a:lnTo>
                  <a:pt x="6350" y="42862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8911765" y="1968500"/>
            <a:ext cx="9527" cy="4292600"/>
          </a:xfrm>
          <a:custGeom>
            <a:avLst/>
            <a:gdLst/>
            <a:ahLst/>
            <a:cxnLst/>
            <a:rect l="l" t="t" r="r" b="b"/>
            <a:pathLst>
              <a:path w="12700" h="4292600">
                <a:moveTo>
                  <a:pt x="6350" y="6350"/>
                </a:moveTo>
                <a:lnTo>
                  <a:pt x="6350" y="42862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6791899" y="1974850"/>
            <a:ext cx="2134156" cy="12700"/>
          </a:xfrm>
          <a:custGeom>
            <a:avLst/>
            <a:gdLst/>
            <a:ahLst/>
            <a:cxnLst/>
            <a:rect l="l" t="t" r="r" b="b"/>
            <a:pathLst>
              <a:path w="2844800" h="12700">
                <a:moveTo>
                  <a:pt x="6350" y="6350"/>
                </a:moveTo>
                <a:lnTo>
                  <a:pt x="2838450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6791899" y="6242050"/>
            <a:ext cx="2134156" cy="12700"/>
          </a:xfrm>
          <a:custGeom>
            <a:avLst/>
            <a:gdLst/>
            <a:ahLst/>
            <a:cxnLst/>
            <a:rect l="l" t="t" r="r" b="b"/>
            <a:pathLst>
              <a:path w="2844800" h="12700">
                <a:moveTo>
                  <a:pt x="6350" y="6350"/>
                </a:moveTo>
                <a:lnTo>
                  <a:pt x="2838450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text 1"/>
          <p:cNvSpPr txBox="1"/>
          <p:nvPr/>
        </p:nvSpPr>
        <p:spPr>
          <a:xfrm>
            <a:off x="6858000" y="2032255"/>
            <a:ext cx="1958978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mbria"/>
                <a:cs typeface="Cambria"/>
              </a:rPr>
              <a:t>Removal of roof </a:t>
            </a:r>
            <a:r>
              <a:rPr sz="1600" spc="10">
                <a:solidFill>
                  <a:srgbClr val="FFFFFF"/>
                </a:solidFill>
                <a:latin typeface="Cambria"/>
                <a:cs typeface="Cambria"/>
              </a:rPr>
              <a:t>of </a:t>
            </a:r>
            <a:r>
              <a:rPr sz="1600" spc="10" smtClean="0">
                <a:solidFill>
                  <a:srgbClr val="FFFFFF"/>
                </a:solidFill>
                <a:latin typeface="Cambria"/>
                <a:cs typeface="Cambria"/>
              </a:rPr>
              <a:t>pulp</a:t>
            </a:r>
            <a:r>
              <a:rPr lang="en-US" sz="1600" spc="10" dirty="0" smtClean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pc="10" smtClean="0">
                <a:solidFill>
                  <a:srgbClr val="FFFFFF"/>
                </a:solidFill>
                <a:latin typeface="Cambria"/>
                <a:cs typeface="Cambria"/>
              </a:rPr>
              <a:t>chamber</a:t>
            </a:r>
            <a:endParaRPr>
              <a:latin typeface="Cambria"/>
              <a:cs typeface="Cambria"/>
            </a:endParaRPr>
          </a:p>
        </p:txBody>
      </p:sp>
      <p:pic>
        <p:nvPicPr>
          <p:cNvPr id="600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92" y="2161032"/>
            <a:ext cx="75458" cy="227076"/>
          </a:xfrm>
          <a:prstGeom prst="rect">
            <a:avLst/>
          </a:prstGeom>
        </p:spPr>
      </p:pic>
      <p:pic>
        <p:nvPicPr>
          <p:cNvPr id="601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361" y="3224783"/>
            <a:ext cx="138339" cy="227076"/>
          </a:xfrm>
          <a:prstGeom prst="rect">
            <a:avLst/>
          </a:prstGeom>
        </p:spPr>
      </p:pic>
      <p:pic>
        <p:nvPicPr>
          <p:cNvPr id="602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835" y="2157984"/>
            <a:ext cx="126906" cy="227076"/>
          </a:xfrm>
          <a:prstGeom prst="rect">
            <a:avLst/>
          </a:prstGeom>
        </p:spPr>
      </p:pic>
      <p:pic>
        <p:nvPicPr>
          <p:cNvPr id="603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933" y="3076956"/>
            <a:ext cx="142912" cy="230124"/>
          </a:xfrm>
          <a:prstGeom prst="rect">
            <a:avLst/>
          </a:prstGeom>
        </p:spPr>
      </p:pic>
      <p:pic>
        <p:nvPicPr>
          <p:cNvPr id="604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34" y="1926337"/>
            <a:ext cx="1475997" cy="2846831"/>
          </a:xfrm>
          <a:prstGeom prst="rect">
            <a:avLst/>
          </a:prstGeom>
        </p:spPr>
      </p:pic>
      <p:pic>
        <p:nvPicPr>
          <p:cNvPr id="605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05" y="1978152"/>
            <a:ext cx="1357094" cy="2687532"/>
          </a:xfrm>
          <a:prstGeom prst="rect">
            <a:avLst/>
          </a:prstGeom>
        </p:spPr>
      </p:pic>
      <p:sp>
        <p:nvSpPr>
          <p:cNvPr id="933" name="object 933"/>
          <p:cNvSpPr/>
          <p:nvPr/>
        </p:nvSpPr>
        <p:spPr>
          <a:xfrm>
            <a:off x="551069" y="1952244"/>
            <a:ext cx="1395967" cy="2740152"/>
          </a:xfrm>
          <a:custGeom>
            <a:avLst/>
            <a:gdLst/>
            <a:ahLst/>
            <a:cxnLst/>
            <a:rect l="l" t="t" r="r" b="b"/>
            <a:pathLst>
              <a:path w="1860804" h="2740152">
                <a:moveTo>
                  <a:pt x="12954" y="2727198"/>
                </a:moveTo>
                <a:lnTo>
                  <a:pt x="12954" y="12954"/>
                </a:lnTo>
                <a:lnTo>
                  <a:pt x="1847850" y="12954"/>
                </a:lnTo>
                <a:lnTo>
                  <a:pt x="1847850" y="2727198"/>
                </a:lnTo>
                <a:lnTo>
                  <a:pt x="12954" y="2727198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606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973" y="3090673"/>
            <a:ext cx="1173023" cy="3264407"/>
          </a:xfrm>
          <a:prstGeom prst="rect">
            <a:avLst/>
          </a:prstGeom>
        </p:spPr>
      </p:pic>
      <p:pic>
        <p:nvPicPr>
          <p:cNvPr id="607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845" y="3142488"/>
            <a:ext cx="1054120" cy="3105911"/>
          </a:xfrm>
          <a:prstGeom prst="rect">
            <a:avLst/>
          </a:prstGeom>
        </p:spPr>
      </p:pic>
      <p:sp>
        <p:nvSpPr>
          <p:cNvPr id="934" name="object 934"/>
          <p:cNvSpPr/>
          <p:nvPr/>
        </p:nvSpPr>
        <p:spPr>
          <a:xfrm>
            <a:off x="2915410" y="3116581"/>
            <a:ext cx="1092992" cy="3157727"/>
          </a:xfrm>
          <a:custGeom>
            <a:avLst/>
            <a:gdLst/>
            <a:ahLst/>
            <a:cxnLst/>
            <a:rect l="l" t="t" r="r" b="b"/>
            <a:pathLst>
              <a:path w="1456943" h="3157727">
                <a:moveTo>
                  <a:pt x="12953" y="3144774"/>
                </a:moveTo>
                <a:lnTo>
                  <a:pt x="12953" y="12954"/>
                </a:lnTo>
                <a:lnTo>
                  <a:pt x="1443990" y="12954"/>
                </a:lnTo>
                <a:lnTo>
                  <a:pt x="1443990" y="3144774"/>
                </a:lnTo>
                <a:lnTo>
                  <a:pt x="12953" y="3144774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608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368" y="2081783"/>
            <a:ext cx="1394822" cy="3587496"/>
          </a:xfrm>
          <a:prstGeom prst="rect">
            <a:avLst/>
          </a:prstGeom>
        </p:spPr>
      </p:pic>
      <p:pic>
        <p:nvPicPr>
          <p:cNvPr id="609" name="Ima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239" y="2133600"/>
            <a:ext cx="1275920" cy="3428999"/>
          </a:xfrm>
          <a:prstGeom prst="rect">
            <a:avLst/>
          </a:prstGeom>
        </p:spPr>
      </p:pic>
      <p:sp>
        <p:nvSpPr>
          <p:cNvPr id="935" name="object 935"/>
          <p:cNvSpPr/>
          <p:nvPr/>
        </p:nvSpPr>
        <p:spPr>
          <a:xfrm>
            <a:off x="5048803" y="2107693"/>
            <a:ext cx="1314793" cy="3480815"/>
          </a:xfrm>
          <a:custGeom>
            <a:avLst/>
            <a:gdLst/>
            <a:ahLst/>
            <a:cxnLst/>
            <a:rect l="l" t="t" r="r" b="b"/>
            <a:pathLst>
              <a:path w="1752601" h="3480815">
                <a:moveTo>
                  <a:pt x="12954" y="3467862"/>
                </a:moveTo>
                <a:lnTo>
                  <a:pt x="12954" y="12954"/>
                </a:lnTo>
                <a:lnTo>
                  <a:pt x="1739646" y="12954"/>
                </a:lnTo>
                <a:lnTo>
                  <a:pt x="1739646" y="3467862"/>
                </a:lnTo>
                <a:lnTo>
                  <a:pt x="12954" y="3467862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610" name="Imag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925" y="2996183"/>
            <a:ext cx="1315936" cy="3229356"/>
          </a:xfrm>
          <a:prstGeom prst="rect">
            <a:avLst/>
          </a:prstGeom>
        </p:spPr>
      </p:pic>
      <p:pic>
        <p:nvPicPr>
          <p:cNvPr id="611" name="Imag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798" y="3047999"/>
            <a:ext cx="1197033" cy="3070860"/>
          </a:xfrm>
          <a:prstGeom prst="rect">
            <a:avLst/>
          </a:prstGeom>
        </p:spPr>
      </p:pic>
      <p:sp>
        <p:nvSpPr>
          <p:cNvPr id="936" name="object 936"/>
          <p:cNvSpPr/>
          <p:nvPr/>
        </p:nvSpPr>
        <p:spPr>
          <a:xfrm>
            <a:off x="7239361" y="3022093"/>
            <a:ext cx="1235905" cy="3122675"/>
          </a:xfrm>
          <a:custGeom>
            <a:avLst/>
            <a:gdLst/>
            <a:ahLst/>
            <a:cxnLst/>
            <a:rect l="l" t="t" r="r" b="b"/>
            <a:pathLst>
              <a:path w="1647444" h="3122675">
                <a:moveTo>
                  <a:pt x="12954" y="3109722"/>
                </a:moveTo>
                <a:lnTo>
                  <a:pt x="12954" y="12954"/>
                </a:lnTo>
                <a:lnTo>
                  <a:pt x="1634490" y="12954"/>
                </a:lnTo>
                <a:lnTo>
                  <a:pt x="1634490" y="3109722"/>
                </a:lnTo>
                <a:lnTo>
                  <a:pt x="12954" y="3109722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ACCESS  CAVITY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/>
          <a:lstStyle/>
          <a:p>
            <a:pPr algn="just">
              <a:buNone/>
            </a:pPr>
            <a:r>
              <a:rPr lang="en-US" dirty="0">
                <a:solidFill>
                  <a:srgbClr val="FFFF00"/>
                </a:solidFill>
              </a:rPr>
              <a:t>The opening prepared in a tooth to gain entrance to the root canal system for the purpose of cleaning ,shaping and </a:t>
            </a:r>
            <a:r>
              <a:rPr lang="en-US" dirty="0" err="1">
                <a:solidFill>
                  <a:srgbClr val="FFFF00"/>
                </a:solidFill>
              </a:rPr>
              <a:t>obturating</a:t>
            </a:r>
            <a:r>
              <a:rPr lang="en-US" dirty="0">
                <a:solidFill>
                  <a:srgbClr val="FFFF00"/>
                </a:solidFill>
              </a:rPr>
              <a:t>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b="1" i="1" dirty="0">
                <a:solidFill>
                  <a:srgbClr val="FFFF00"/>
                </a:solidFill>
              </a:rPr>
              <a:t>                              AAE , Glossary of Endodontics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BA80D-0C12-40B8-828C-7BA6131E09F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0" y="145772"/>
            <a:ext cx="9969909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b="1" spc="10" dirty="0">
                <a:solidFill>
                  <a:srgbClr val="ECB720"/>
                </a:solidFill>
                <a:latin typeface="Cambria"/>
                <a:cs typeface="Cambria"/>
              </a:rPr>
              <a:t>Access Cavity Preparation In </a:t>
            </a:r>
            <a:r>
              <a:rPr sz="2800" b="1" spc="10" dirty="0">
                <a:solidFill>
                  <a:srgbClr val="59B9D8"/>
                </a:solidFill>
                <a:latin typeface="Cambria"/>
                <a:cs typeface="Cambria"/>
              </a:rPr>
              <a:t>MAXILLARY PREMOLARS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937" name="object 937"/>
          <p:cNvSpPr/>
          <p:nvPr/>
        </p:nvSpPr>
        <p:spPr>
          <a:xfrm>
            <a:off x="1008894" y="932294"/>
            <a:ext cx="2057545" cy="1106068"/>
          </a:xfrm>
          <a:custGeom>
            <a:avLst/>
            <a:gdLst/>
            <a:ahLst/>
            <a:cxnLst/>
            <a:rect l="l" t="t" r="r" b="b"/>
            <a:pathLst>
              <a:path w="2742679" h="1106068">
                <a:moveTo>
                  <a:pt x="0" y="1106069"/>
                </a:moveTo>
                <a:lnTo>
                  <a:pt x="0" y="0"/>
                </a:lnTo>
                <a:lnTo>
                  <a:pt x="2742679" y="0"/>
                </a:lnTo>
                <a:lnTo>
                  <a:pt x="2742679" y="1106069"/>
                </a:lnTo>
                <a:lnTo>
                  <a:pt x="0" y="1106069"/>
                </a:lnTo>
                <a:close/>
              </a:path>
            </a:pathLst>
          </a:custGeom>
          <a:solidFill>
            <a:srgbClr val="26757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1008894" y="2038364"/>
            <a:ext cx="2057545" cy="3371837"/>
          </a:xfrm>
          <a:custGeom>
            <a:avLst/>
            <a:gdLst/>
            <a:ahLst/>
            <a:cxnLst/>
            <a:rect l="l" t="t" r="r" b="b"/>
            <a:pathLst>
              <a:path w="2742679" h="3371837">
                <a:moveTo>
                  <a:pt x="0" y="3371837"/>
                </a:moveTo>
                <a:lnTo>
                  <a:pt x="0" y="0"/>
                </a:lnTo>
                <a:lnTo>
                  <a:pt x="2742679" y="0"/>
                </a:lnTo>
                <a:lnTo>
                  <a:pt x="2742679" y="3371837"/>
                </a:lnTo>
                <a:lnTo>
                  <a:pt x="0" y="3371837"/>
                </a:lnTo>
                <a:close/>
              </a:path>
            </a:pathLst>
          </a:custGeom>
          <a:solidFill>
            <a:srgbClr val="F5D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989836" y="2019311"/>
            <a:ext cx="2095655" cy="38100"/>
          </a:xfrm>
          <a:custGeom>
            <a:avLst/>
            <a:gdLst/>
            <a:ahLst/>
            <a:cxnLst/>
            <a:rect l="l" t="t" r="r" b="b"/>
            <a:pathLst>
              <a:path w="2793479" h="38100">
                <a:moveTo>
                  <a:pt x="19050" y="19050"/>
                </a:moveTo>
                <a:lnTo>
                  <a:pt x="2774429" y="1905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1004127" y="919595"/>
            <a:ext cx="9527" cy="4503305"/>
          </a:xfrm>
          <a:custGeom>
            <a:avLst/>
            <a:gdLst/>
            <a:ahLst/>
            <a:cxnLst/>
            <a:rect l="l" t="t" r="r" b="b"/>
            <a:pathLst>
              <a:path w="12700" h="4503305">
                <a:moveTo>
                  <a:pt x="6350" y="6350"/>
                </a:moveTo>
                <a:lnTo>
                  <a:pt x="6350" y="449695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3061671" y="919595"/>
            <a:ext cx="9527" cy="4503305"/>
          </a:xfrm>
          <a:custGeom>
            <a:avLst/>
            <a:gdLst/>
            <a:ahLst/>
            <a:cxnLst/>
            <a:rect l="l" t="t" r="r" b="b"/>
            <a:pathLst>
              <a:path w="12700" h="4503305">
                <a:moveTo>
                  <a:pt x="6350" y="6350"/>
                </a:moveTo>
                <a:lnTo>
                  <a:pt x="6350" y="449695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999363" y="925944"/>
            <a:ext cx="2076600" cy="12700"/>
          </a:xfrm>
          <a:custGeom>
            <a:avLst/>
            <a:gdLst/>
            <a:ahLst/>
            <a:cxnLst/>
            <a:rect l="l" t="t" r="r" b="b"/>
            <a:pathLst>
              <a:path w="2768079" h="12700">
                <a:moveTo>
                  <a:pt x="6350" y="6350"/>
                </a:moveTo>
                <a:lnTo>
                  <a:pt x="2761729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999363" y="5403850"/>
            <a:ext cx="2076600" cy="12700"/>
          </a:xfrm>
          <a:custGeom>
            <a:avLst/>
            <a:gdLst/>
            <a:ahLst/>
            <a:cxnLst/>
            <a:rect l="l" t="t" r="r" b="b"/>
            <a:pathLst>
              <a:path w="2768079" h="12700">
                <a:moveTo>
                  <a:pt x="6350" y="6350"/>
                </a:moveTo>
                <a:lnTo>
                  <a:pt x="2761729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text 1"/>
          <p:cNvSpPr txBox="1"/>
          <p:nvPr/>
        </p:nvSpPr>
        <p:spPr>
          <a:xfrm>
            <a:off x="990601" y="983349"/>
            <a:ext cx="2133599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551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cs typeface="Cambria"/>
              </a:rPr>
              <a:t>Buccolingual extension</a:t>
            </a:r>
            <a:endParaRPr sz="1600"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cs typeface="Cambria"/>
              </a:rPr>
              <a:t>and finish of cavity walls</a:t>
            </a:r>
            <a:endParaRPr sz="1600">
              <a:cs typeface="Cambria"/>
            </a:endParaRPr>
          </a:p>
          <a:p>
            <a:pPr marL="377875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cs typeface="Cambria"/>
              </a:rPr>
              <a:t>using fissure bur</a:t>
            </a:r>
            <a:endParaRPr sz="1600">
              <a:cs typeface="Cambria"/>
            </a:endParaRPr>
          </a:p>
        </p:txBody>
      </p:sp>
      <p:sp>
        <p:nvSpPr>
          <p:cNvPr id="944" name="object 944"/>
          <p:cNvSpPr/>
          <p:nvPr/>
        </p:nvSpPr>
        <p:spPr>
          <a:xfrm>
            <a:off x="3314372" y="2057147"/>
            <a:ext cx="2172266" cy="1026807"/>
          </a:xfrm>
          <a:custGeom>
            <a:avLst/>
            <a:gdLst/>
            <a:ahLst/>
            <a:cxnLst/>
            <a:rect l="l" t="t" r="r" b="b"/>
            <a:pathLst>
              <a:path w="2895600" h="1026807">
                <a:moveTo>
                  <a:pt x="0" y="1026807"/>
                </a:moveTo>
                <a:lnTo>
                  <a:pt x="0" y="0"/>
                </a:lnTo>
                <a:lnTo>
                  <a:pt x="2895600" y="0"/>
                </a:lnTo>
                <a:lnTo>
                  <a:pt x="2895600" y="1026807"/>
                </a:lnTo>
                <a:lnTo>
                  <a:pt x="0" y="1026807"/>
                </a:lnTo>
                <a:close/>
              </a:path>
            </a:pathLst>
          </a:custGeom>
          <a:solidFill>
            <a:srgbClr val="098A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3314372" y="3083953"/>
            <a:ext cx="2172266" cy="3393046"/>
          </a:xfrm>
          <a:custGeom>
            <a:avLst/>
            <a:gdLst/>
            <a:ahLst/>
            <a:cxnLst/>
            <a:rect l="l" t="t" r="r" b="b"/>
            <a:pathLst>
              <a:path w="2895600" h="3393046">
                <a:moveTo>
                  <a:pt x="0" y="3393047"/>
                </a:moveTo>
                <a:lnTo>
                  <a:pt x="0" y="0"/>
                </a:lnTo>
                <a:lnTo>
                  <a:pt x="2895600" y="0"/>
                </a:lnTo>
                <a:lnTo>
                  <a:pt x="2895600" y="3393047"/>
                </a:lnTo>
                <a:lnTo>
                  <a:pt x="0" y="3393047"/>
                </a:lnTo>
                <a:close/>
              </a:path>
            </a:pathLst>
          </a:custGeom>
          <a:solidFill>
            <a:srgbClr val="F5D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3295317" y="3064907"/>
            <a:ext cx="2210375" cy="38100"/>
          </a:xfrm>
          <a:custGeom>
            <a:avLst/>
            <a:gdLst/>
            <a:ahLst/>
            <a:cxnLst/>
            <a:rect l="l" t="t" r="r" b="b"/>
            <a:pathLst>
              <a:path w="2946399" h="38100">
                <a:moveTo>
                  <a:pt x="19050" y="19050"/>
                </a:moveTo>
                <a:lnTo>
                  <a:pt x="2927350" y="1905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3309608" y="2044453"/>
            <a:ext cx="9527" cy="4445253"/>
          </a:xfrm>
          <a:custGeom>
            <a:avLst/>
            <a:gdLst/>
            <a:ahLst/>
            <a:cxnLst/>
            <a:rect l="l" t="t" r="r" b="b"/>
            <a:pathLst>
              <a:path w="12700" h="4445253">
                <a:moveTo>
                  <a:pt x="6350" y="6350"/>
                </a:moveTo>
                <a:lnTo>
                  <a:pt x="6350" y="443890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5481874" y="2044453"/>
            <a:ext cx="9527" cy="4445253"/>
          </a:xfrm>
          <a:custGeom>
            <a:avLst/>
            <a:gdLst/>
            <a:ahLst/>
            <a:cxnLst/>
            <a:rect l="l" t="t" r="r" b="b"/>
            <a:pathLst>
              <a:path w="12700" h="4445253">
                <a:moveTo>
                  <a:pt x="6350" y="6350"/>
                </a:moveTo>
                <a:lnTo>
                  <a:pt x="6350" y="443890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3304844" y="2050802"/>
            <a:ext cx="2191320" cy="12700"/>
          </a:xfrm>
          <a:custGeom>
            <a:avLst/>
            <a:gdLst/>
            <a:ahLst/>
            <a:cxnLst/>
            <a:rect l="l" t="t" r="r" b="b"/>
            <a:pathLst>
              <a:path w="2920999" h="12700">
                <a:moveTo>
                  <a:pt x="6350" y="6350"/>
                </a:moveTo>
                <a:lnTo>
                  <a:pt x="2914650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3304844" y="6470650"/>
            <a:ext cx="2191320" cy="12700"/>
          </a:xfrm>
          <a:custGeom>
            <a:avLst/>
            <a:gdLst/>
            <a:ahLst/>
            <a:cxnLst/>
            <a:rect l="l" t="t" r="r" b="b"/>
            <a:pathLst>
              <a:path w="2920999" h="12700">
                <a:moveTo>
                  <a:pt x="6350" y="6350"/>
                </a:moveTo>
                <a:lnTo>
                  <a:pt x="2914650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ext 1"/>
          <p:cNvSpPr txBox="1"/>
          <p:nvPr/>
        </p:nvSpPr>
        <p:spPr>
          <a:xfrm>
            <a:off x="3352800" y="2108207"/>
            <a:ext cx="2454529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cs typeface="Cambria"/>
              </a:rPr>
              <a:t>Final preparation should</a:t>
            </a:r>
            <a:endParaRPr sz="1400">
              <a:cs typeface="Cambria"/>
            </a:endParaRPr>
          </a:p>
          <a:p>
            <a:pPr marL="146303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cs typeface="Cambria"/>
              </a:rPr>
              <a:t>provide unobstructed</a:t>
            </a:r>
            <a:endParaRPr sz="1600">
              <a:cs typeface="Cambria"/>
            </a:endParaRPr>
          </a:p>
          <a:p>
            <a:pPr marL="152475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cs typeface="Cambria"/>
              </a:rPr>
              <a:t>access to canal orifice</a:t>
            </a:r>
            <a:endParaRPr sz="1600">
              <a:cs typeface="Cambria"/>
            </a:endParaRPr>
          </a:p>
        </p:txBody>
      </p:sp>
      <p:sp>
        <p:nvSpPr>
          <p:cNvPr id="951" name="object 951"/>
          <p:cNvSpPr/>
          <p:nvPr/>
        </p:nvSpPr>
        <p:spPr>
          <a:xfrm>
            <a:off x="5784915" y="953618"/>
            <a:ext cx="2045483" cy="1093736"/>
          </a:xfrm>
          <a:custGeom>
            <a:avLst/>
            <a:gdLst/>
            <a:ahLst/>
            <a:cxnLst/>
            <a:rect l="l" t="t" r="r" b="b"/>
            <a:pathLst>
              <a:path w="2726600" h="1093736">
                <a:moveTo>
                  <a:pt x="0" y="1093736"/>
                </a:moveTo>
                <a:lnTo>
                  <a:pt x="0" y="0"/>
                </a:lnTo>
                <a:lnTo>
                  <a:pt x="2726601" y="0"/>
                </a:lnTo>
                <a:lnTo>
                  <a:pt x="2726601" y="1093736"/>
                </a:lnTo>
                <a:lnTo>
                  <a:pt x="0" y="1093736"/>
                </a:lnTo>
                <a:close/>
              </a:path>
            </a:pathLst>
          </a:custGeom>
          <a:solidFill>
            <a:srgbClr val="6A87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5784915" y="2047355"/>
            <a:ext cx="2045483" cy="3439045"/>
          </a:xfrm>
          <a:custGeom>
            <a:avLst/>
            <a:gdLst/>
            <a:ahLst/>
            <a:cxnLst/>
            <a:rect l="l" t="t" r="r" b="b"/>
            <a:pathLst>
              <a:path w="2726600" h="3439045">
                <a:moveTo>
                  <a:pt x="0" y="3439046"/>
                </a:moveTo>
                <a:lnTo>
                  <a:pt x="0" y="0"/>
                </a:lnTo>
                <a:lnTo>
                  <a:pt x="2726601" y="0"/>
                </a:lnTo>
                <a:lnTo>
                  <a:pt x="2726601" y="3439046"/>
                </a:lnTo>
                <a:lnTo>
                  <a:pt x="0" y="3439046"/>
                </a:lnTo>
                <a:close/>
              </a:path>
            </a:pathLst>
          </a:custGeom>
          <a:solidFill>
            <a:srgbClr val="F5D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5765864" y="2028302"/>
            <a:ext cx="2083593" cy="38100"/>
          </a:xfrm>
          <a:custGeom>
            <a:avLst/>
            <a:gdLst/>
            <a:ahLst/>
            <a:cxnLst/>
            <a:rect l="l" t="t" r="r" b="b"/>
            <a:pathLst>
              <a:path w="2777401" h="38100">
                <a:moveTo>
                  <a:pt x="19050" y="19050"/>
                </a:moveTo>
                <a:lnTo>
                  <a:pt x="2758351" y="1905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5780155" y="940921"/>
            <a:ext cx="9527" cy="4558182"/>
          </a:xfrm>
          <a:custGeom>
            <a:avLst/>
            <a:gdLst/>
            <a:ahLst/>
            <a:cxnLst/>
            <a:rect l="l" t="t" r="r" b="b"/>
            <a:pathLst>
              <a:path w="12700" h="4558182">
                <a:moveTo>
                  <a:pt x="6350" y="6350"/>
                </a:moveTo>
                <a:lnTo>
                  <a:pt x="6350" y="455183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7825635" y="940921"/>
            <a:ext cx="9527" cy="4558182"/>
          </a:xfrm>
          <a:custGeom>
            <a:avLst/>
            <a:gdLst/>
            <a:ahLst/>
            <a:cxnLst/>
            <a:rect l="l" t="t" r="r" b="b"/>
            <a:pathLst>
              <a:path w="12700" h="4558182">
                <a:moveTo>
                  <a:pt x="6350" y="6350"/>
                </a:moveTo>
                <a:lnTo>
                  <a:pt x="6350" y="455183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5775392" y="947271"/>
            <a:ext cx="2064538" cy="12700"/>
          </a:xfrm>
          <a:custGeom>
            <a:avLst/>
            <a:gdLst/>
            <a:ahLst/>
            <a:cxnLst/>
            <a:rect l="l" t="t" r="r" b="b"/>
            <a:pathLst>
              <a:path w="2752001" h="12700">
                <a:moveTo>
                  <a:pt x="6350" y="6350"/>
                </a:moveTo>
                <a:lnTo>
                  <a:pt x="2745651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5775392" y="5480050"/>
            <a:ext cx="2064538" cy="12700"/>
          </a:xfrm>
          <a:custGeom>
            <a:avLst/>
            <a:gdLst/>
            <a:ahLst/>
            <a:cxnLst/>
            <a:rect l="l" t="t" r="r" b="b"/>
            <a:pathLst>
              <a:path w="2752001" h="12700">
                <a:moveTo>
                  <a:pt x="6350" y="6350"/>
                </a:moveTo>
                <a:lnTo>
                  <a:pt x="2745651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text 1"/>
          <p:cNvSpPr txBox="1"/>
          <p:nvPr/>
        </p:nvSpPr>
        <p:spPr>
          <a:xfrm>
            <a:off x="5867400" y="1066800"/>
            <a:ext cx="2215861" cy="826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solidFill>
                  <a:srgbClr val="FFFFFF"/>
                </a:solidFill>
                <a:latin typeface="Cambria"/>
                <a:cs typeface="Cambria"/>
              </a:rPr>
              <a:t>Outline form of final</a:t>
            </a:r>
            <a:endParaRPr sz="1800">
              <a:latin typeface="Cambria"/>
              <a:cs typeface="Cambria"/>
            </a:endParaRPr>
          </a:p>
          <a:p>
            <a:pPr marL="6172">
              <a:lnSpc>
                <a:spcPct val="100000"/>
              </a:lnSpc>
            </a:pPr>
            <a:r>
              <a:rPr sz="1770" spc="10" dirty="0">
                <a:solidFill>
                  <a:srgbClr val="FFFFFF"/>
                </a:solidFill>
                <a:latin typeface="Cambria"/>
                <a:cs typeface="Cambria"/>
              </a:rPr>
              <a:t>cavity preparation –</a:t>
            </a:r>
            <a:endParaRPr sz="1700">
              <a:latin typeface="Cambria"/>
              <a:cs typeface="Cambria"/>
            </a:endParaRPr>
          </a:p>
          <a:p>
            <a:pPr marL="711860">
              <a:lnSpc>
                <a:spcPct val="100000"/>
              </a:lnSpc>
            </a:pPr>
            <a:r>
              <a:rPr sz="1800" spc="10" dirty="0">
                <a:solidFill>
                  <a:srgbClr val="FFFFFF"/>
                </a:solidFill>
                <a:latin typeface="Cambria"/>
                <a:cs typeface="Cambria"/>
              </a:rPr>
              <a:t>ovoid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614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51" y="2260092"/>
            <a:ext cx="129192" cy="227076"/>
          </a:xfrm>
          <a:prstGeom prst="rect">
            <a:avLst/>
          </a:prstGeom>
        </p:spPr>
      </p:pic>
      <p:pic>
        <p:nvPicPr>
          <p:cNvPr id="615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021" y="3316224"/>
            <a:ext cx="141769" cy="228600"/>
          </a:xfrm>
          <a:prstGeom prst="rect">
            <a:avLst/>
          </a:prstGeom>
        </p:spPr>
      </p:pic>
      <p:pic>
        <p:nvPicPr>
          <p:cNvPr id="616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990" y="2250948"/>
            <a:ext cx="126906" cy="227076"/>
          </a:xfrm>
          <a:prstGeom prst="rect">
            <a:avLst/>
          </a:prstGeom>
        </p:spPr>
      </p:pic>
      <p:pic>
        <p:nvPicPr>
          <p:cNvPr id="617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437" y="2144268"/>
            <a:ext cx="1229044" cy="3220212"/>
          </a:xfrm>
          <a:prstGeom prst="rect">
            <a:avLst/>
          </a:prstGeom>
        </p:spPr>
      </p:pic>
      <p:pic>
        <p:nvPicPr>
          <p:cNvPr id="618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309" y="2196083"/>
            <a:ext cx="1110142" cy="3061715"/>
          </a:xfrm>
          <a:prstGeom prst="rect">
            <a:avLst/>
          </a:prstGeom>
        </p:spPr>
      </p:pic>
      <p:sp>
        <p:nvSpPr>
          <p:cNvPr id="958" name="object 958"/>
          <p:cNvSpPr/>
          <p:nvPr/>
        </p:nvSpPr>
        <p:spPr>
          <a:xfrm>
            <a:off x="1522873" y="2170176"/>
            <a:ext cx="1149013" cy="3113532"/>
          </a:xfrm>
          <a:custGeom>
            <a:avLst/>
            <a:gdLst/>
            <a:ahLst/>
            <a:cxnLst/>
            <a:rect l="l" t="t" r="r" b="b"/>
            <a:pathLst>
              <a:path w="1531619" h="3113532">
                <a:moveTo>
                  <a:pt x="12954" y="3100578"/>
                </a:moveTo>
                <a:lnTo>
                  <a:pt x="12954" y="12954"/>
                </a:lnTo>
                <a:lnTo>
                  <a:pt x="1518665" y="12954"/>
                </a:lnTo>
                <a:lnTo>
                  <a:pt x="1518665" y="3100578"/>
                </a:lnTo>
                <a:lnTo>
                  <a:pt x="12954" y="3100578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619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632" y="3148585"/>
            <a:ext cx="1205036" cy="3310127"/>
          </a:xfrm>
          <a:prstGeom prst="rect">
            <a:avLst/>
          </a:prstGeom>
        </p:spPr>
      </p:pic>
      <p:pic>
        <p:nvPicPr>
          <p:cNvPr id="620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505" y="3200399"/>
            <a:ext cx="1086133" cy="3153568"/>
          </a:xfrm>
          <a:prstGeom prst="rect">
            <a:avLst/>
          </a:prstGeom>
        </p:spPr>
      </p:pic>
      <p:sp>
        <p:nvSpPr>
          <p:cNvPr id="959" name="object 959"/>
          <p:cNvSpPr/>
          <p:nvPr/>
        </p:nvSpPr>
        <p:spPr>
          <a:xfrm>
            <a:off x="3886069" y="3174493"/>
            <a:ext cx="1125005" cy="3203447"/>
          </a:xfrm>
          <a:custGeom>
            <a:avLst/>
            <a:gdLst/>
            <a:ahLst/>
            <a:cxnLst/>
            <a:rect l="l" t="t" r="r" b="b"/>
            <a:pathLst>
              <a:path w="1499616" h="3203447">
                <a:moveTo>
                  <a:pt x="12954" y="3190494"/>
                </a:moveTo>
                <a:lnTo>
                  <a:pt x="12954" y="12954"/>
                </a:lnTo>
                <a:lnTo>
                  <a:pt x="1486662" y="12954"/>
                </a:lnTo>
                <a:lnTo>
                  <a:pt x="1486662" y="3190494"/>
                </a:lnTo>
                <a:lnTo>
                  <a:pt x="12954" y="3190494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621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568" y="2717292"/>
            <a:ext cx="1833850" cy="2647188"/>
          </a:xfrm>
          <a:prstGeom prst="rect">
            <a:avLst/>
          </a:prstGeom>
        </p:spPr>
      </p:pic>
      <p:pic>
        <p:nvPicPr>
          <p:cNvPr id="622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41" y="2769108"/>
            <a:ext cx="1719258" cy="2488691"/>
          </a:xfrm>
          <a:prstGeom prst="rect">
            <a:avLst/>
          </a:prstGeom>
        </p:spPr>
      </p:pic>
      <p:sp>
        <p:nvSpPr>
          <p:cNvPr id="960" name="object 960"/>
          <p:cNvSpPr/>
          <p:nvPr/>
        </p:nvSpPr>
        <p:spPr>
          <a:xfrm>
            <a:off x="5944005" y="2743200"/>
            <a:ext cx="1753819" cy="2540508"/>
          </a:xfrm>
          <a:custGeom>
            <a:avLst/>
            <a:gdLst/>
            <a:ahLst/>
            <a:cxnLst/>
            <a:rect l="l" t="t" r="r" b="b"/>
            <a:pathLst>
              <a:path w="2337816" h="2540508">
                <a:moveTo>
                  <a:pt x="12954" y="2527554"/>
                </a:moveTo>
                <a:lnTo>
                  <a:pt x="12954" y="12953"/>
                </a:lnTo>
                <a:lnTo>
                  <a:pt x="2324862" y="12953"/>
                </a:lnTo>
                <a:lnTo>
                  <a:pt x="2324862" y="2527554"/>
                </a:lnTo>
                <a:lnTo>
                  <a:pt x="12954" y="2527554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object 1364"/>
          <p:cNvSpPr/>
          <p:nvPr/>
        </p:nvSpPr>
        <p:spPr>
          <a:xfrm>
            <a:off x="754576" y="0"/>
            <a:ext cx="171495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0" y="0"/>
                </a:lnTo>
                <a:lnTo>
                  <a:pt x="228601" y="0"/>
                </a:lnTo>
                <a:lnTo>
                  <a:pt x="22860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34251">
              <a:alpha val="6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ext 1"/>
          <p:cNvSpPr txBox="1"/>
          <p:nvPr/>
        </p:nvSpPr>
        <p:spPr>
          <a:xfrm>
            <a:off x="838200" y="145772"/>
            <a:ext cx="8464219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b="1" spc="10" dirty="0">
                <a:solidFill>
                  <a:srgbClr val="ECB720"/>
                </a:solidFill>
                <a:latin typeface="Cambria"/>
                <a:cs typeface="Cambria"/>
              </a:rPr>
              <a:t>Access Cavity Preparation In </a:t>
            </a:r>
            <a:r>
              <a:rPr sz="2800" b="1" spc="10" dirty="0">
                <a:solidFill>
                  <a:srgbClr val="59B9D8"/>
                </a:solidFill>
                <a:latin typeface="Cambria"/>
                <a:cs typeface="Cambria"/>
              </a:rPr>
              <a:t>MAXILLARY MOLARS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1365" name="object 1365"/>
          <p:cNvSpPr/>
          <p:nvPr/>
        </p:nvSpPr>
        <p:spPr>
          <a:xfrm>
            <a:off x="2113910" y="1102284"/>
            <a:ext cx="5544993" cy="1615440"/>
          </a:xfrm>
          <a:custGeom>
            <a:avLst/>
            <a:gdLst/>
            <a:ahLst/>
            <a:cxnLst/>
            <a:rect l="l" t="t" r="r" b="b"/>
            <a:pathLst>
              <a:path w="7391399" h="1615440">
                <a:moveTo>
                  <a:pt x="0" y="1615440"/>
                </a:moveTo>
                <a:lnTo>
                  <a:pt x="0" y="0"/>
                </a:lnTo>
                <a:lnTo>
                  <a:pt x="7391400" y="0"/>
                </a:lnTo>
                <a:lnTo>
                  <a:pt x="7391400" y="1615440"/>
                </a:lnTo>
                <a:lnTo>
                  <a:pt x="0" y="1615440"/>
                </a:lnTo>
                <a:close/>
              </a:path>
            </a:pathLst>
          </a:custGeom>
          <a:solidFill>
            <a:srgbClr val="098A74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en-US" dirty="0" smtClean="0"/>
              <a:t>-</a:t>
            </a:r>
            <a:endParaRPr/>
          </a:p>
        </p:txBody>
      </p:sp>
      <p:sp>
        <p:nvSpPr>
          <p:cNvPr id="1366" name="object 1366"/>
          <p:cNvSpPr/>
          <p:nvPr/>
        </p:nvSpPr>
        <p:spPr>
          <a:xfrm>
            <a:off x="2113910" y="2717723"/>
            <a:ext cx="5544993" cy="3393046"/>
          </a:xfrm>
          <a:custGeom>
            <a:avLst/>
            <a:gdLst/>
            <a:ahLst/>
            <a:cxnLst/>
            <a:rect l="l" t="t" r="r" b="b"/>
            <a:pathLst>
              <a:path w="7391399" h="3393046">
                <a:moveTo>
                  <a:pt x="0" y="3393047"/>
                </a:moveTo>
                <a:lnTo>
                  <a:pt x="0" y="0"/>
                </a:lnTo>
                <a:lnTo>
                  <a:pt x="7391400" y="0"/>
                </a:lnTo>
                <a:lnTo>
                  <a:pt x="7391400" y="3393047"/>
                </a:lnTo>
                <a:lnTo>
                  <a:pt x="0" y="339304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7" name="object 1367"/>
          <p:cNvSpPr/>
          <p:nvPr/>
        </p:nvSpPr>
        <p:spPr>
          <a:xfrm>
            <a:off x="2094854" y="2698668"/>
            <a:ext cx="5583104" cy="38100"/>
          </a:xfrm>
          <a:custGeom>
            <a:avLst/>
            <a:gdLst/>
            <a:ahLst/>
            <a:cxnLst/>
            <a:rect l="l" t="t" r="r" b="b"/>
            <a:pathLst>
              <a:path w="7442200" h="38100">
                <a:moveTo>
                  <a:pt x="19050" y="19050"/>
                </a:moveTo>
                <a:lnTo>
                  <a:pt x="7423150" y="1905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8" name="object 1368"/>
          <p:cNvSpPr/>
          <p:nvPr/>
        </p:nvSpPr>
        <p:spPr>
          <a:xfrm>
            <a:off x="2109145" y="1089577"/>
            <a:ext cx="9527" cy="5033886"/>
          </a:xfrm>
          <a:custGeom>
            <a:avLst/>
            <a:gdLst/>
            <a:ahLst/>
            <a:cxnLst/>
            <a:rect l="l" t="t" r="r" b="b"/>
            <a:pathLst>
              <a:path w="12700" h="5033886">
                <a:moveTo>
                  <a:pt x="6350" y="6350"/>
                </a:moveTo>
                <a:lnTo>
                  <a:pt x="6350" y="502753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9" name="object 1369"/>
          <p:cNvSpPr/>
          <p:nvPr/>
        </p:nvSpPr>
        <p:spPr>
          <a:xfrm>
            <a:off x="7654139" y="1089577"/>
            <a:ext cx="9527" cy="5033886"/>
          </a:xfrm>
          <a:custGeom>
            <a:avLst/>
            <a:gdLst/>
            <a:ahLst/>
            <a:cxnLst/>
            <a:rect l="l" t="t" r="r" b="b"/>
            <a:pathLst>
              <a:path w="12700" h="5033886">
                <a:moveTo>
                  <a:pt x="6350" y="6350"/>
                </a:moveTo>
                <a:lnTo>
                  <a:pt x="6350" y="502753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0" name="object 1370"/>
          <p:cNvSpPr/>
          <p:nvPr/>
        </p:nvSpPr>
        <p:spPr>
          <a:xfrm>
            <a:off x="2104381" y="1095927"/>
            <a:ext cx="5564049" cy="12700"/>
          </a:xfrm>
          <a:custGeom>
            <a:avLst/>
            <a:gdLst/>
            <a:ahLst/>
            <a:cxnLst/>
            <a:rect l="l" t="t" r="r" b="b"/>
            <a:pathLst>
              <a:path w="7416800" h="12700">
                <a:moveTo>
                  <a:pt x="6350" y="6350"/>
                </a:moveTo>
                <a:lnTo>
                  <a:pt x="7410450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1" name="object 1371"/>
          <p:cNvSpPr/>
          <p:nvPr/>
        </p:nvSpPr>
        <p:spPr>
          <a:xfrm>
            <a:off x="2104381" y="6104411"/>
            <a:ext cx="5564049" cy="12700"/>
          </a:xfrm>
          <a:custGeom>
            <a:avLst/>
            <a:gdLst/>
            <a:ahLst/>
            <a:cxnLst/>
            <a:rect l="l" t="t" r="r" b="b"/>
            <a:pathLst>
              <a:path w="7416800" h="12700">
                <a:moveTo>
                  <a:pt x="6350" y="6350"/>
                </a:moveTo>
                <a:lnTo>
                  <a:pt x="7410450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text 1"/>
          <p:cNvSpPr txBox="1"/>
          <p:nvPr/>
        </p:nvSpPr>
        <p:spPr>
          <a:xfrm>
            <a:off x="2182508" y="1164558"/>
            <a:ext cx="91051" cy="3077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2439691" y="1153105"/>
            <a:ext cx="716222" cy="3077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solidFill>
                  <a:srgbClr val="FFFFFF"/>
                </a:solidFill>
                <a:latin typeface="Cambria"/>
                <a:cs typeface="Cambria"/>
              </a:rPr>
              <a:t>Mesial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3007825" y="1153105"/>
            <a:ext cx="1110882" cy="3077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solidFill>
                  <a:srgbClr val="FFFFFF"/>
                </a:solidFill>
                <a:latin typeface="Cambria"/>
                <a:cs typeface="Cambria"/>
              </a:rPr>
              <a:t>and Distal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4144690" y="1153105"/>
            <a:ext cx="3475310" cy="30316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70" spc="10" dirty="0">
                <a:solidFill>
                  <a:srgbClr val="FFFFFF"/>
                </a:solidFill>
                <a:latin typeface="Cambria"/>
                <a:cs typeface="Cambria"/>
              </a:rPr>
              <a:t>boundary should be established</a:t>
            </a:r>
            <a:endParaRPr sz="1900">
              <a:latin typeface="Cambria"/>
              <a:cs typeface="Cambr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2182508" y="1621654"/>
            <a:ext cx="91051" cy="3077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2439691" y="1610201"/>
            <a:ext cx="716222" cy="3077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solidFill>
                  <a:srgbClr val="FFFFFF"/>
                </a:solidFill>
                <a:latin typeface="Cambria"/>
                <a:cs typeface="Cambria"/>
              </a:rPr>
              <a:t>Mesial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2439691" y="1610200"/>
            <a:ext cx="1896994" cy="6155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757313">
              <a:lnSpc>
                <a:spcPct val="100000"/>
              </a:lnSpc>
            </a:pPr>
            <a:r>
              <a:rPr sz="2000" spc="10">
                <a:solidFill>
                  <a:srgbClr val="FFFFFF"/>
                </a:solidFill>
                <a:latin typeface="Cambria"/>
                <a:cs typeface="Cambria"/>
              </a:rPr>
              <a:t>boundary </a:t>
            </a:r>
            <a:endParaRPr sz="2000" smtClean="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2000" spc="10" smtClean="0">
                <a:solidFill>
                  <a:srgbClr val="FFFFFF"/>
                </a:solidFill>
                <a:latin typeface="Cambria"/>
                <a:cs typeface="Cambria"/>
              </a:rPr>
              <a:t>mesial cusp tips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4343399" y="1600200"/>
            <a:ext cx="3276601" cy="313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sz="1970" spc="10" dirty="0" smtClean="0">
                <a:solidFill>
                  <a:srgbClr val="FFFFFF"/>
                </a:solidFill>
                <a:latin typeface="Cambria"/>
                <a:cs typeface="Cambria"/>
              </a:rPr>
              <a:t>-   </a:t>
            </a:r>
            <a:r>
              <a:rPr sz="1970" spc="10" smtClean="0">
                <a:solidFill>
                  <a:srgbClr val="FFFFFF"/>
                </a:solidFill>
                <a:latin typeface="Cambria"/>
                <a:cs typeface="Cambria"/>
              </a:rPr>
              <a:t>is </a:t>
            </a:r>
            <a:r>
              <a:rPr sz="1970" spc="10" dirty="0">
                <a:solidFill>
                  <a:srgbClr val="FFFFFF"/>
                </a:solidFill>
                <a:latin typeface="Cambria"/>
                <a:cs typeface="Cambria"/>
              </a:rPr>
              <a:t>the line connecting</a:t>
            </a:r>
            <a:endParaRPr sz="1900">
              <a:latin typeface="Cambria"/>
              <a:cs typeface="Cambria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2182508" y="2383651"/>
            <a:ext cx="91051" cy="3077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2439691" y="2372199"/>
            <a:ext cx="639278" cy="3077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solidFill>
                  <a:srgbClr val="FFFFFF"/>
                </a:solidFill>
                <a:latin typeface="Cambria"/>
                <a:cs typeface="Cambria"/>
              </a:rPr>
              <a:t>Distal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3120256" y="2372199"/>
            <a:ext cx="1275670" cy="3077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>
                <a:solidFill>
                  <a:srgbClr val="FFFFFF"/>
                </a:solidFill>
                <a:latin typeface="Cambria"/>
                <a:cs typeface="Cambria"/>
              </a:rPr>
              <a:t>boundary </a:t>
            </a:r>
            <a:r>
              <a:rPr lang="en-US" sz="2000" spc="10" dirty="0" smtClean="0">
                <a:solidFill>
                  <a:srgbClr val="FFFFFF"/>
                </a:solidFill>
                <a:latin typeface="Cambria"/>
                <a:cs typeface="Cambria"/>
              </a:rPr>
              <a:t> -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4600560" y="2372199"/>
            <a:ext cx="1532792" cy="30316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70" spc="10" smtClean="0">
                <a:solidFill>
                  <a:srgbClr val="FFFFFF"/>
                </a:solidFill>
                <a:latin typeface="Cambria"/>
                <a:cs typeface="Cambria"/>
              </a:rPr>
              <a:t>-oblique </a:t>
            </a:r>
            <a:r>
              <a:rPr sz="1970" spc="10" dirty="0">
                <a:solidFill>
                  <a:srgbClr val="FFFFFF"/>
                </a:solidFill>
                <a:latin typeface="Cambria"/>
                <a:cs typeface="Cambria"/>
              </a:rPr>
              <a:t>ridge</a:t>
            </a:r>
            <a:endParaRPr sz="1900">
              <a:latin typeface="Cambria"/>
              <a:cs typeface="Cambria"/>
            </a:endParaRPr>
          </a:p>
        </p:txBody>
      </p:sp>
      <p:pic>
        <p:nvPicPr>
          <p:cNvPr id="782" name="Image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631" y="2843785"/>
            <a:ext cx="2887970" cy="3110483"/>
          </a:xfrm>
          <a:prstGeom prst="rect">
            <a:avLst/>
          </a:prstGeom>
        </p:spPr>
      </p:pic>
      <p:pic>
        <p:nvPicPr>
          <p:cNvPr id="784" name="Image">
            <a:hlinkClick r:id="rId2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503" y="2895600"/>
            <a:ext cx="2769067" cy="2938890"/>
          </a:xfrm>
          <a:prstGeom prst="rect">
            <a:avLst/>
          </a:prstGeom>
        </p:spPr>
      </p:pic>
      <p:sp>
        <p:nvSpPr>
          <p:cNvPr id="1372" name="object 1372"/>
          <p:cNvSpPr/>
          <p:nvPr/>
        </p:nvSpPr>
        <p:spPr>
          <a:xfrm>
            <a:off x="3511067" y="2869693"/>
            <a:ext cx="2807939" cy="3003803"/>
          </a:xfrm>
          <a:custGeom>
            <a:avLst/>
            <a:gdLst/>
            <a:ahLst/>
            <a:cxnLst/>
            <a:rect l="l" t="t" r="r" b="b"/>
            <a:pathLst>
              <a:path w="3742944" h="3003803">
                <a:moveTo>
                  <a:pt x="12954" y="2990850"/>
                </a:moveTo>
                <a:lnTo>
                  <a:pt x="12954" y="12954"/>
                </a:lnTo>
                <a:lnTo>
                  <a:pt x="3729990" y="12954"/>
                </a:lnTo>
                <a:lnTo>
                  <a:pt x="3729990" y="2990850"/>
                </a:lnTo>
                <a:lnTo>
                  <a:pt x="12954" y="299085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152401" y="221972"/>
            <a:ext cx="9616984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b="1" spc="10" dirty="0">
                <a:solidFill>
                  <a:srgbClr val="ECB720"/>
                </a:solidFill>
                <a:latin typeface="Cambria"/>
                <a:cs typeface="Cambria"/>
              </a:rPr>
              <a:t>Access Cavity Preparation In </a:t>
            </a:r>
            <a:r>
              <a:rPr sz="2800" b="1" spc="10" dirty="0">
                <a:solidFill>
                  <a:srgbClr val="59B9D8"/>
                </a:solidFill>
                <a:latin typeface="Cambria"/>
                <a:cs typeface="Cambria"/>
              </a:rPr>
              <a:t>MAXILLARY MOLARS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1373" name="object 1373"/>
          <p:cNvSpPr/>
          <p:nvPr/>
        </p:nvSpPr>
        <p:spPr>
          <a:xfrm>
            <a:off x="170695" y="838200"/>
            <a:ext cx="2057545" cy="1239888"/>
          </a:xfrm>
          <a:custGeom>
            <a:avLst/>
            <a:gdLst/>
            <a:ahLst/>
            <a:cxnLst/>
            <a:rect l="l" t="t" r="r" b="b"/>
            <a:pathLst>
              <a:path w="2742679" h="1239888">
                <a:moveTo>
                  <a:pt x="0" y="1239888"/>
                </a:moveTo>
                <a:lnTo>
                  <a:pt x="0" y="0"/>
                </a:lnTo>
                <a:lnTo>
                  <a:pt x="2742679" y="0"/>
                </a:lnTo>
                <a:lnTo>
                  <a:pt x="2742679" y="1239888"/>
                </a:lnTo>
                <a:lnTo>
                  <a:pt x="0" y="1239888"/>
                </a:lnTo>
                <a:close/>
              </a:path>
            </a:pathLst>
          </a:custGeom>
          <a:solidFill>
            <a:srgbClr val="26757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4" name="object 1374"/>
          <p:cNvSpPr/>
          <p:nvPr/>
        </p:nvSpPr>
        <p:spPr>
          <a:xfrm>
            <a:off x="170695" y="2078089"/>
            <a:ext cx="2057545" cy="3565271"/>
          </a:xfrm>
          <a:custGeom>
            <a:avLst/>
            <a:gdLst/>
            <a:ahLst/>
            <a:cxnLst/>
            <a:rect l="l" t="t" r="r" b="b"/>
            <a:pathLst>
              <a:path w="2742679" h="3565271">
                <a:moveTo>
                  <a:pt x="0" y="3565271"/>
                </a:moveTo>
                <a:lnTo>
                  <a:pt x="0" y="0"/>
                </a:lnTo>
                <a:lnTo>
                  <a:pt x="2742679" y="0"/>
                </a:lnTo>
                <a:lnTo>
                  <a:pt x="2742679" y="3565271"/>
                </a:lnTo>
                <a:lnTo>
                  <a:pt x="0" y="3565271"/>
                </a:lnTo>
                <a:close/>
              </a:path>
            </a:pathLst>
          </a:custGeom>
          <a:solidFill>
            <a:srgbClr val="F5D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5" name="object 1375"/>
          <p:cNvSpPr/>
          <p:nvPr/>
        </p:nvSpPr>
        <p:spPr>
          <a:xfrm>
            <a:off x="151640" y="2059038"/>
            <a:ext cx="2095655" cy="38100"/>
          </a:xfrm>
          <a:custGeom>
            <a:avLst/>
            <a:gdLst/>
            <a:ahLst/>
            <a:cxnLst/>
            <a:rect l="l" t="t" r="r" b="b"/>
            <a:pathLst>
              <a:path w="2793479" h="38100">
                <a:moveTo>
                  <a:pt x="19050" y="19050"/>
                </a:moveTo>
                <a:lnTo>
                  <a:pt x="2774429" y="1905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6" name="object 1376"/>
          <p:cNvSpPr/>
          <p:nvPr/>
        </p:nvSpPr>
        <p:spPr>
          <a:xfrm>
            <a:off x="165931" y="825501"/>
            <a:ext cx="9527" cy="4830559"/>
          </a:xfrm>
          <a:custGeom>
            <a:avLst/>
            <a:gdLst/>
            <a:ahLst/>
            <a:cxnLst/>
            <a:rect l="l" t="t" r="r" b="b"/>
            <a:pathLst>
              <a:path w="12700" h="4830559">
                <a:moveTo>
                  <a:pt x="6350" y="6350"/>
                </a:moveTo>
                <a:lnTo>
                  <a:pt x="6350" y="482420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7" name="object 1377"/>
          <p:cNvSpPr/>
          <p:nvPr/>
        </p:nvSpPr>
        <p:spPr>
          <a:xfrm>
            <a:off x="2223476" y="825501"/>
            <a:ext cx="9527" cy="4830559"/>
          </a:xfrm>
          <a:custGeom>
            <a:avLst/>
            <a:gdLst/>
            <a:ahLst/>
            <a:cxnLst/>
            <a:rect l="l" t="t" r="r" b="b"/>
            <a:pathLst>
              <a:path w="12700" h="4830559">
                <a:moveTo>
                  <a:pt x="6350" y="6350"/>
                </a:moveTo>
                <a:lnTo>
                  <a:pt x="6350" y="482420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8" name="object 1378"/>
          <p:cNvSpPr/>
          <p:nvPr/>
        </p:nvSpPr>
        <p:spPr>
          <a:xfrm>
            <a:off x="161168" y="831850"/>
            <a:ext cx="2076600" cy="12700"/>
          </a:xfrm>
          <a:custGeom>
            <a:avLst/>
            <a:gdLst/>
            <a:ahLst/>
            <a:cxnLst/>
            <a:rect l="l" t="t" r="r" b="b"/>
            <a:pathLst>
              <a:path w="2768079" h="12700">
                <a:moveTo>
                  <a:pt x="6350" y="6350"/>
                </a:moveTo>
                <a:lnTo>
                  <a:pt x="2761729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9" name="object 1379"/>
          <p:cNvSpPr/>
          <p:nvPr/>
        </p:nvSpPr>
        <p:spPr>
          <a:xfrm>
            <a:off x="161168" y="5637004"/>
            <a:ext cx="2076600" cy="12700"/>
          </a:xfrm>
          <a:custGeom>
            <a:avLst/>
            <a:gdLst/>
            <a:ahLst/>
            <a:cxnLst/>
            <a:rect l="l" t="t" r="r" b="b"/>
            <a:pathLst>
              <a:path w="2768079" h="12700">
                <a:moveTo>
                  <a:pt x="6350" y="6350"/>
                </a:moveTo>
                <a:lnTo>
                  <a:pt x="2761729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text 1"/>
          <p:cNvSpPr txBox="1"/>
          <p:nvPr/>
        </p:nvSpPr>
        <p:spPr>
          <a:xfrm>
            <a:off x="311625" y="889255"/>
            <a:ext cx="1814151" cy="83099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FFFFFF"/>
                </a:solidFill>
                <a:cs typeface="Cambria"/>
              </a:rPr>
              <a:t>Initial penetration made</a:t>
            </a:r>
            <a:endParaRPr sz="1400">
              <a:cs typeface="Cambria"/>
            </a:endParaRPr>
          </a:p>
          <a:p>
            <a:pPr marL="32004">
              <a:lnSpc>
                <a:spcPct val="100000"/>
              </a:lnSpc>
            </a:pPr>
            <a:r>
              <a:rPr sz="1400" spc="10" dirty="0">
                <a:solidFill>
                  <a:srgbClr val="FFFFFF"/>
                </a:solidFill>
                <a:cs typeface="Cambria"/>
              </a:rPr>
              <a:t>at the center of occlusal</a:t>
            </a:r>
            <a:endParaRPr sz="1400"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200" spc="10" dirty="0">
                <a:solidFill>
                  <a:srgbClr val="FFFFFF"/>
                </a:solidFill>
                <a:cs typeface="Cambria"/>
              </a:rPr>
              <a:t>pit with bur directed</a:t>
            </a:r>
            <a:endParaRPr sz="1100">
              <a:cs typeface="Cambria"/>
            </a:endParaRPr>
          </a:p>
          <a:p>
            <a:pPr marL="592759">
              <a:lnSpc>
                <a:spcPct val="100000"/>
              </a:lnSpc>
            </a:pPr>
            <a:r>
              <a:rPr sz="1400" spc="10" dirty="0">
                <a:solidFill>
                  <a:srgbClr val="FFFFFF"/>
                </a:solidFill>
                <a:cs typeface="Cambria"/>
              </a:rPr>
              <a:t>palatally</a:t>
            </a:r>
            <a:endParaRPr sz="1400">
              <a:cs typeface="Cambria"/>
            </a:endParaRPr>
          </a:p>
        </p:txBody>
      </p:sp>
      <p:sp>
        <p:nvSpPr>
          <p:cNvPr id="1380" name="object 1380"/>
          <p:cNvSpPr/>
          <p:nvPr/>
        </p:nvSpPr>
        <p:spPr>
          <a:xfrm>
            <a:off x="2342569" y="1600201"/>
            <a:ext cx="2172266" cy="992187"/>
          </a:xfrm>
          <a:custGeom>
            <a:avLst/>
            <a:gdLst/>
            <a:ahLst/>
            <a:cxnLst/>
            <a:rect l="l" t="t" r="r" b="b"/>
            <a:pathLst>
              <a:path w="2895600" h="992187">
                <a:moveTo>
                  <a:pt x="0" y="992187"/>
                </a:moveTo>
                <a:lnTo>
                  <a:pt x="0" y="0"/>
                </a:lnTo>
                <a:lnTo>
                  <a:pt x="2895600" y="0"/>
                </a:lnTo>
                <a:lnTo>
                  <a:pt x="2895600" y="992187"/>
                </a:lnTo>
                <a:lnTo>
                  <a:pt x="0" y="992187"/>
                </a:lnTo>
                <a:close/>
              </a:path>
            </a:pathLst>
          </a:custGeom>
          <a:solidFill>
            <a:srgbClr val="098A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1" name="object 1381"/>
          <p:cNvSpPr/>
          <p:nvPr/>
        </p:nvSpPr>
        <p:spPr>
          <a:xfrm>
            <a:off x="2342569" y="2592388"/>
            <a:ext cx="2172266" cy="3749129"/>
          </a:xfrm>
          <a:custGeom>
            <a:avLst/>
            <a:gdLst/>
            <a:ahLst/>
            <a:cxnLst/>
            <a:rect l="l" t="t" r="r" b="b"/>
            <a:pathLst>
              <a:path w="2895600" h="3749129">
                <a:moveTo>
                  <a:pt x="0" y="3749129"/>
                </a:moveTo>
                <a:lnTo>
                  <a:pt x="0" y="0"/>
                </a:lnTo>
                <a:lnTo>
                  <a:pt x="2895600" y="0"/>
                </a:lnTo>
                <a:lnTo>
                  <a:pt x="2895600" y="3749129"/>
                </a:lnTo>
                <a:lnTo>
                  <a:pt x="0" y="3749129"/>
                </a:lnTo>
                <a:close/>
              </a:path>
            </a:pathLst>
          </a:custGeom>
          <a:solidFill>
            <a:srgbClr val="F5D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2" name="object 1382"/>
          <p:cNvSpPr/>
          <p:nvPr/>
        </p:nvSpPr>
        <p:spPr>
          <a:xfrm>
            <a:off x="2323514" y="2573333"/>
            <a:ext cx="2210376" cy="38100"/>
          </a:xfrm>
          <a:custGeom>
            <a:avLst/>
            <a:gdLst/>
            <a:ahLst/>
            <a:cxnLst/>
            <a:rect l="l" t="t" r="r" b="b"/>
            <a:pathLst>
              <a:path w="2946400" h="38100">
                <a:moveTo>
                  <a:pt x="19050" y="19050"/>
                </a:moveTo>
                <a:lnTo>
                  <a:pt x="2927350" y="1905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3" name="object 1383"/>
          <p:cNvSpPr/>
          <p:nvPr/>
        </p:nvSpPr>
        <p:spPr>
          <a:xfrm>
            <a:off x="2337806" y="1587500"/>
            <a:ext cx="9527" cy="4766716"/>
          </a:xfrm>
          <a:custGeom>
            <a:avLst/>
            <a:gdLst/>
            <a:ahLst/>
            <a:cxnLst/>
            <a:rect l="l" t="t" r="r" b="b"/>
            <a:pathLst>
              <a:path w="12700" h="4766716">
                <a:moveTo>
                  <a:pt x="6350" y="6350"/>
                </a:moveTo>
                <a:lnTo>
                  <a:pt x="6350" y="476036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4" name="object 1384"/>
          <p:cNvSpPr/>
          <p:nvPr/>
        </p:nvSpPr>
        <p:spPr>
          <a:xfrm>
            <a:off x="4510071" y="1587500"/>
            <a:ext cx="9527" cy="4766716"/>
          </a:xfrm>
          <a:custGeom>
            <a:avLst/>
            <a:gdLst/>
            <a:ahLst/>
            <a:cxnLst/>
            <a:rect l="l" t="t" r="r" b="b"/>
            <a:pathLst>
              <a:path w="12700" h="4766716">
                <a:moveTo>
                  <a:pt x="6350" y="6350"/>
                </a:moveTo>
                <a:lnTo>
                  <a:pt x="6350" y="476036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5" name="object 1385"/>
          <p:cNvSpPr/>
          <p:nvPr/>
        </p:nvSpPr>
        <p:spPr>
          <a:xfrm>
            <a:off x="2333041" y="1593850"/>
            <a:ext cx="2191321" cy="12700"/>
          </a:xfrm>
          <a:custGeom>
            <a:avLst/>
            <a:gdLst/>
            <a:ahLst/>
            <a:cxnLst/>
            <a:rect l="l" t="t" r="r" b="b"/>
            <a:pathLst>
              <a:path w="2921000" h="12700">
                <a:moveTo>
                  <a:pt x="6350" y="6350"/>
                </a:moveTo>
                <a:lnTo>
                  <a:pt x="2914650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6" name="object 1386"/>
          <p:cNvSpPr/>
          <p:nvPr/>
        </p:nvSpPr>
        <p:spPr>
          <a:xfrm>
            <a:off x="2333041" y="6335169"/>
            <a:ext cx="2191321" cy="12700"/>
          </a:xfrm>
          <a:custGeom>
            <a:avLst/>
            <a:gdLst/>
            <a:ahLst/>
            <a:cxnLst/>
            <a:rect l="l" t="t" r="r" b="b"/>
            <a:pathLst>
              <a:path w="2921000" h="12700">
                <a:moveTo>
                  <a:pt x="6350" y="6350"/>
                </a:moveTo>
                <a:lnTo>
                  <a:pt x="2914650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ext 1"/>
          <p:cNvSpPr txBox="1"/>
          <p:nvPr/>
        </p:nvSpPr>
        <p:spPr>
          <a:xfrm>
            <a:off x="2433367" y="1651255"/>
            <a:ext cx="2062434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FFFFFF"/>
                </a:solidFill>
                <a:cs typeface="Cambria"/>
              </a:rPr>
              <a:t>No. 4 round bur </a:t>
            </a:r>
            <a:r>
              <a:rPr sz="1400" spc="10" dirty="0">
                <a:solidFill>
                  <a:schemeClr val="bg1"/>
                </a:solidFill>
                <a:cs typeface="Cambria"/>
              </a:rPr>
              <a:t>directed to</a:t>
            </a:r>
            <a:endParaRPr sz="1400">
              <a:solidFill>
                <a:schemeClr val="bg1"/>
              </a:solidFill>
              <a:cs typeface="Cambria"/>
            </a:endParaRPr>
          </a:p>
          <a:p>
            <a:pPr marL="61036">
              <a:lnSpc>
                <a:spcPct val="100000"/>
              </a:lnSpc>
            </a:pPr>
            <a:r>
              <a:rPr sz="1400" spc="10" dirty="0">
                <a:solidFill>
                  <a:schemeClr val="bg1"/>
                </a:solidFill>
                <a:cs typeface="Cambria"/>
              </a:rPr>
              <a:t>the palatal canal orifice or</a:t>
            </a:r>
            <a:endParaRPr sz="1400">
              <a:solidFill>
                <a:schemeClr val="bg1"/>
              </a:solidFill>
              <a:cs typeface="Cambria"/>
            </a:endParaRPr>
          </a:p>
          <a:p>
            <a:pPr marL="384047">
              <a:lnSpc>
                <a:spcPct val="100000"/>
              </a:lnSpc>
            </a:pPr>
            <a:r>
              <a:rPr sz="1400" spc="10" dirty="0">
                <a:solidFill>
                  <a:schemeClr val="bg1"/>
                </a:solidFill>
                <a:cs typeface="Cambria"/>
              </a:rPr>
              <a:t>mesiobuccal orifice</a:t>
            </a:r>
            <a:endParaRPr sz="1400">
              <a:solidFill>
                <a:schemeClr val="bg1"/>
              </a:solidFill>
              <a:cs typeface="Cambria"/>
            </a:endParaRPr>
          </a:p>
        </p:txBody>
      </p:sp>
      <p:sp>
        <p:nvSpPr>
          <p:cNvPr id="1387" name="object 1387"/>
          <p:cNvSpPr/>
          <p:nvPr/>
        </p:nvSpPr>
        <p:spPr>
          <a:xfrm>
            <a:off x="4641617" y="859523"/>
            <a:ext cx="2045483" cy="1036282"/>
          </a:xfrm>
          <a:custGeom>
            <a:avLst/>
            <a:gdLst/>
            <a:ahLst/>
            <a:cxnLst/>
            <a:rect l="l" t="t" r="r" b="b"/>
            <a:pathLst>
              <a:path w="2726600" h="1036282">
                <a:moveTo>
                  <a:pt x="0" y="1036282"/>
                </a:moveTo>
                <a:lnTo>
                  <a:pt x="0" y="0"/>
                </a:lnTo>
                <a:lnTo>
                  <a:pt x="2726601" y="0"/>
                </a:lnTo>
                <a:lnTo>
                  <a:pt x="2726601" y="1036282"/>
                </a:lnTo>
                <a:lnTo>
                  <a:pt x="0" y="1036282"/>
                </a:lnTo>
                <a:close/>
              </a:path>
            </a:pathLst>
          </a:custGeom>
          <a:solidFill>
            <a:srgbClr val="6A87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8" name="object 1388"/>
          <p:cNvSpPr/>
          <p:nvPr/>
        </p:nvSpPr>
        <p:spPr>
          <a:xfrm>
            <a:off x="4641617" y="1895806"/>
            <a:ext cx="2045483" cy="4123995"/>
          </a:xfrm>
          <a:custGeom>
            <a:avLst/>
            <a:gdLst/>
            <a:ahLst/>
            <a:cxnLst/>
            <a:rect l="l" t="t" r="r" b="b"/>
            <a:pathLst>
              <a:path w="2726600" h="4123995">
                <a:moveTo>
                  <a:pt x="0" y="4123995"/>
                </a:moveTo>
                <a:lnTo>
                  <a:pt x="0" y="0"/>
                </a:lnTo>
                <a:lnTo>
                  <a:pt x="2726601" y="0"/>
                </a:lnTo>
                <a:lnTo>
                  <a:pt x="2726601" y="4123995"/>
                </a:lnTo>
                <a:lnTo>
                  <a:pt x="0" y="4123995"/>
                </a:lnTo>
                <a:close/>
              </a:path>
            </a:pathLst>
          </a:custGeom>
          <a:solidFill>
            <a:srgbClr val="F5D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9" name="object 1389"/>
          <p:cNvSpPr/>
          <p:nvPr/>
        </p:nvSpPr>
        <p:spPr>
          <a:xfrm>
            <a:off x="4622565" y="1876760"/>
            <a:ext cx="2083593" cy="38100"/>
          </a:xfrm>
          <a:custGeom>
            <a:avLst/>
            <a:gdLst/>
            <a:ahLst/>
            <a:cxnLst/>
            <a:rect l="l" t="t" r="r" b="b"/>
            <a:pathLst>
              <a:path w="2777400" h="38100">
                <a:moveTo>
                  <a:pt x="19050" y="19050"/>
                </a:moveTo>
                <a:lnTo>
                  <a:pt x="2758351" y="1905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0" name="object 1390"/>
          <p:cNvSpPr/>
          <p:nvPr/>
        </p:nvSpPr>
        <p:spPr>
          <a:xfrm>
            <a:off x="4636857" y="846826"/>
            <a:ext cx="9527" cy="5185676"/>
          </a:xfrm>
          <a:custGeom>
            <a:avLst/>
            <a:gdLst/>
            <a:ahLst/>
            <a:cxnLst/>
            <a:rect l="l" t="t" r="r" b="b"/>
            <a:pathLst>
              <a:path w="12700" h="5185676">
                <a:moveTo>
                  <a:pt x="6350" y="6350"/>
                </a:moveTo>
                <a:lnTo>
                  <a:pt x="6350" y="517932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1" name="object 1391"/>
          <p:cNvSpPr/>
          <p:nvPr/>
        </p:nvSpPr>
        <p:spPr>
          <a:xfrm>
            <a:off x="6682336" y="846826"/>
            <a:ext cx="9527" cy="5185676"/>
          </a:xfrm>
          <a:custGeom>
            <a:avLst/>
            <a:gdLst/>
            <a:ahLst/>
            <a:cxnLst/>
            <a:rect l="l" t="t" r="r" b="b"/>
            <a:pathLst>
              <a:path w="12700" h="5185676">
                <a:moveTo>
                  <a:pt x="6350" y="6350"/>
                </a:moveTo>
                <a:lnTo>
                  <a:pt x="6350" y="517932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2" name="object 1392"/>
          <p:cNvSpPr/>
          <p:nvPr/>
        </p:nvSpPr>
        <p:spPr>
          <a:xfrm>
            <a:off x="4632092" y="853176"/>
            <a:ext cx="2064538" cy="12700"/>
          </a:xfrm>
          <a:custGeom>
            <a:avLst/>
            <a:gdLst/>
            <a:ahLst/>
            <a:cxnLst/>
            <a:rect l="l" t="t" r="r" b="b"/>
            <a:pathLst>
              <a:path w="2752000" h="12700">
                <a:moveTo>
                  <a:pt x="6350" y="6350"/>
                </a:moveTo>
                <a:lnTo>
                  <a:pt x="2745651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3" name="object 1393"/>
          <p:cNvSpPr/>
          <p:nvPr/>
        </p:nvSpPr>
        <p:spPr>
          <a:xfrm>
            <a:off x="4632092" y="6013450"/>
            <a:ext cx="2064538" cy="12700"/>
          </a:xfrm>
          <a:custGeom>
            <a:avLst/>
            <a:gdLst/>
            <a:ahLst/>
            <a:cxnLst/>
            <a:rect l="l" t="t" r="r" b="b"/>
            <a:pathLst>
              <a:path w="2752000" h="12700">
                <a:moveTo>
                  <a:pt x="6350" y="6350"/>
                </a:moveTo>
                <a:lnTo>
                  <a:pt x="2745651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text 1"/>
          <p:cNvSpPr txBox="1"/>
          <p:nvPr/>
        </p:nvSpPr>
        <p:spPr>
          <a:xfrm>
            <a:off x="4721879" y="910580"/>
            <a:ext cx="1755122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cs typeface="Cambria"/>
              </a:rPr>
              <a:t>Endodontic </a:t>
            </a:r>
            <a:r>
              <a:rPr sz="1600" spc="10">
                <a:solidFill>
                  <a:srgbClr val="FFFFFF"/>
                </a:solidFill>
                <a:cs typeface="Cambria"/>
              </a:rPr>
              <a:t>explorer </a:t>
            </a:r>
            <a:r>
              <a:rPr sz="1600" spc="10" smtClean="0">
                <a:solidFill>
                  <a:srgbClr val="FFFFFF"/>
                </a:solidFill>
                <a:cs typeface="Cambria"/>
              </a:rPr>
              <a:t>used</a:t>
            </a:r>
            <a:r>
              <a:rPr lang="en-US" sz="1600" spc="10" dirty="0" smtClean="0">
                <a:solidFill>
                  <a:srgbClr val="FFFFFF"/>
                </a:solidFill>
                <a:cs typeface="Cambria"/>
              </a:rPr>
              <a:t> </a:t>
            </a:r>
            <a:r>
              <a:rPr sz="1600" spc="10" smtClean="0">
                <a:solidFill>
                  <a:srgbClr val="FFFFFF"/>
                </a:solidFill>
                <a:cs typeface="Cambria"/>
              </a:rPr>
              <a:t>to </a:t>
            </a:r>
            <a:r>
              <a:rPr sz="1600" spc="10" dirty="0">
                <a:solidFill>
                  <a:srgbClr val="FFFFFF"/>
                </a:solidFill>
                <a:cs typeface="Cambria"/>
              </a:rPr>
              <a:t>locate canal orifices</a:t>
            </a:r>
            <a:endParaRPr sz="1600">
              <a:cs typeface="Cambria"/>
            </a:endParaRPr>
          </a:p>
        </p:txBody>
      </p:sp>
      <p:sp>
        <p:nvSpPr>
          <p:cNvPr id="1394" name="object 1394"/>
          <p:cNvSpPr/>
          <p:nvPr/>
        </p:nvSpPr>
        <p:spPr>
          <a:xfrm>
            <a:off x="6801430" y="1922895"/>
            <a:ext cx="2029353" cy="914399"/>
          </a:xfrm>
          <a:custGeom>
            <a:avLst/>
            <a:gdLst/>
            <a:ahLst/>
            <a:cxnLst/>
            <a:rect l="l" t="t" r="r" b="b"/>
            <a:pathLst>
              <a:path w="2705100" h="914399">
                <a:moveTo>
                  <a:pt x="0" y="914400"/>
                </a:moveTo>
                <a:lnTo>
                  <a:pt x="0" y="0"/>
                </a:lnTo>
                <a:lnTo>
                  <a:pt x="2705100" y="0"/>
                </a:lnTo>
                <a:lnTo>
                  <a:pt x="2705100" y="914400"/>
                </a:lnTo>
                <a:lnTo>
                  <a:pt x="0" y="914400"/>
                </a:lnTo>
                <a:close/>
              </a:path>
            </a:pathLst>
          </a:custGeom>
          <a:solidFill>
            <a:srgbClr val="B98D1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5" name="object 1395"/>
          <p:cNvSpPr/>
          <p:nvPr/>
        </p:nvSpPr>
        <p:spPr>
          <a:xfrm>
            <a:off x="6801430" y="2837295"/>
            <a:ext cx="2029353" cy="3649167"/>
          </a:xfrm>
          <a:custGeom>
            <a:avLst/>
            <a:gdLst/>
            <a:ahLst/>
            <a:cxnLst/>
            <a:rect l="l" t="t" r="r" b="b"/>
            <a:pathLst>
              <a:path w="2705100" h="3649167">
                <a:moveTo>
                  <a:pt x="0" y="3649167"/>
                </a:moveTo>
                <a:lnTo>
                  <a:pt x="0" y="0"/>
                </a:lnTo>
                <a:lnTo>
                  <a:pt x="2705100" y="0"/>
                </a:lnTo>
                <a:lnTo>
                  <a:pt x="2705100" y="3649167"/>
                </a:lnTo>
                <a:lnTo>
                  <a:pt x="0" y="3649167"/>
                </a:lnTo>
                <a:close/>
              </a:path>
            </a:pathLst>
          </a:custGeom>
          <a:solidFill>
            <a:srgbClr val="F5D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6" name="object 1396"/>
          <p:cNvSpPr/>
          <p:nvPr/>
        </p:nvSpPr>
        <p:spPr>
          <a:xfrm>
            <a:off x="6782374" y="2818245"/>
            <a:ext cx="2067463" cy="38100"/>
          </a:xfrm>
          <a:custGeom>
            <a:avLst/>
            <a:gdLst/>
            <a:ahLst/>
            <a:cxnLst/>
            <a:rect l="l" t="t" r="r" b="b"/>
            <a:pathLst>
              <a:path w="2755900" h="38100">
                <a:moveTo>
                  <a:pt x="19050" y="19050"/>
                </a:moveTo>
                <a:lnTo>
                  <a:pt x="2736850" y="1905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7" name="object 1397"/>
          <p:cNvSpPr/>
          <p:nvPr/>
        </p:nvSpPr>
        <p:spPr>
          <a:xfrm>
            <a:off x="6796665" y="1910196"/>
            <a:ext cx="9527" cy="4588967"/>
          </a:xfrm>
          <a:custGeom>
            <a:avLst/>
            <a:gdLst/>
            <a:ahLst/>
            <a:cxnLst/>
            <a:rect l="l" t="t" r="r" b="b"/>
            <a:pathLst>
              <a:path w="12700" h="4588967">
                <a:moveTo>
                  <a:pt x="6350" y="6350"/>
                </a:moveTo>
                <a:lnTo>
                  <a:pt x="6350" y="458261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8" name="object 1398"/>
          <p:cNvSpPr/>
          <p:nvPr/>
        </p:nvSpPr>
        <p:spPr>
          <a:xfrm>
            <a:off x="8826018" y="1910196"/>
            <a:ext cx="9527" cy="4588967"/>
          </a:xfrm>
          <a:custGeom>
            <a:avLst/>
            <a:gdLst/>
            <a:ahLst/>
            <a:cxnLst/>
            <a:rect l="l" t="t" r="r" b="b"/>
            <a:pathLst>
              <a:path w="12700" h="4588967">
                <a:moveTo>
                  <a:pt x="6350" y="6350"/>
                </a:moveTo>
                <a:lnTo>
                  <a:pt x="6350" y="458261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9" name="object 1399"/>
          <p:cNvSpPr/>
          <p:nvPr/>
        </p:nvSpPr>
        <p:spPr>
          <a:xfrm>
            <a:off x="6791899" y="1916545"/>
            <a:ext cx="2048408" cy="12700"/>
          </a:xfrm>
          <a:custGeom>
            <a:avLst/>
            <a:gdLst/>
            <a:ahLst/>
            <a:cxnLst/>
            <a:rect l="l" t="t" r="r" b="b"/>
            <a:pathLst>
              <a:path w="2730500" h="12700">
                <a:moveTo>
                  <a:pt x="6350" y="6350"/>
                </a:moveTo>
                <a:lnTo>
                  <a:pt x="2724150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0" name="object 1400"/>
          <p:cNvSpPr/>
          <p:nvPr/>
        </p:nvSpPr>
        <p:spPr>
          <a:xfrm>
            <a:off x="6791899" y="6480115"/>
            <a:ext cx="2048408" cy="12700"/>
          </a:xfrm>
          <a:custGeom>
            <a:avLst/>
            <a:gdLst/>
            <a:ahLst/>
            <a:cxnLst/>
            <a:rect l="l" t="t" r="r" b="b"/>
            <a:pathLst>
              <a:path w="2730500" h="12700">
                <a:moveTo>
                  <a:pt x="6350" y="6350"/>
                </a:moveTo>
                <a:lnTo>
                  <a:pt x="2724150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text 1"/>
          <p:cNvSpPr txBox="1"/>
          <p:nvPr/>
        </p:nvSpPr>
        <p:spPr>
          <a:xfrm>
            <a:off x="6958618" y="1973950"/>
            <a:ext cx="1769010" cy="646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35559">
              <a:lnSpc>
                <a:spcPct val="100000"/>
              </a:lnSpc>
            </a:pPr>
            <a:r>
              <a:rPr sz="1400" spc="10" dirty="0">
                <a:solidFill>
                  <a:srgbClr val="FFFFFF"/>
                </a:solidFill>
                <a:cs typeface="Cambria"/>
              </a:rPr>
              <a:t>Round bur is used to</a:t>
            </a:r>
            <a:endParaRPr sz="1400"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FFFFFF"/>
                </a:solidFill>
                <a:cs typeface="Cambria"/>
              </a:rPr>
              <a:t>remove roof of the pulp</a:t>
            </a:r>
            <a:endParaRPr sz="1400">
              <a:cs typeface="Cambria"/>
            </a:endParaRPr>
          </a:p>
          <a:p>
            <a:pPr marL="713231">
              <a:lnSpc>
                <a:spcPct val="100000"/>
              </a:lnSpc>
            </a:pPr>
            <a:r>
              <a:rPr sz="1400" spc="10" dirty="0">
                <a:solidFill>
                  <a:srgbClr val="FFFFFF"/>
                </a:solidFill>
                <a:cs typeface="Cambria"/>
              </a:rPr>
              <a:t>chamber</a:t>
            </a:r>
            <a:endParaRPr sz="1400">
              <a:cs typeface="Cambria"/>
            </a:endParaRPr>
          </a:p>
        </p:txBody>
      </p:sp>
      <p:pic>
        <p:nvPicPr>
          <p:cNvPr id="78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92" y="2161032"/>
            <a:ext cx="75458" cy="227076"/>
          </a:xfrm>
          <a:prstGeom prst="rect">
            <a:avLst/>
          </a:prstGeom>
        </p:spPr>
      </p:pic>
      <p:pic>
        <p:nvPicPr>
          <p:cNvPr id="789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361" y="2862071"/>
            <a:ext cx="138339" cy="227076"/>
          </a:xfrm>
          <a:prstGeom prst="rect">
            <a:avLst/>
          </a:prstGeom>
        </p:spPr>
      </p:pic>
      <p:pic>
        <p:nvPicPr>
          <p:cNvPr id="790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835" y="2005584"/>
            <a:ext cx="126906" cy="227076"/>
          </a:xfrm>
          <a:prstGeom prst="rect">
            <a:avLst/>
          </a:prstGeom>
        </p:spPr>
      </p:pic>
      <p:pic>
        <p:nvPicPr>
          <p:cNvPr id="791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933" y="3019044"/>
            <a:ext cx="142912" cy="228600"/>
          </a:xfrm>
          <a:prstGeom prst="rect">
            <a:avLst/>
          </a:prstGeom>
        </p:spPr>
      </p:pic>
      <p:pic>
        <p:nvPicPr>
          <p:cNvPr id="792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00" y="2157983"/>
            <a:ext cx="1749246" cy="3407664"/>
          </a:xfrm>
          <a:prstGeom prst="rect">
            <a:avLst/>
          </a:prstGeom>
        </p:spPr>
      </p:pic>
      <p:pic>
        <p:nvPicPr>
          <p:cNvPr id="793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72" y="2209800"/>
            <a:ext cx="1630342" cy="3252693"/>
          </a:xfrm>
          <a:prstGeom prst="rect">
            <a:avLst/>
          </a:prstGeom>
        </p:spPr>
      </p:pic>
      <p:sp>
        <p:nvSpPr>
          <p:cNvPr id="1401" name="object 1401"/>
          <p:cNvSpPr/>
          <p:nvPr/>
        </p:nvSpPr>
        <p:spPr>
          <a:xfrm>
            <a:off x="428736" y="2183893"/>
            <a:ext cx="1669215" cy="3300983"/>
          </a:xfrm>
          <a:custGeom>
            <a:avLst/>
            <a:gdLst/>
            <a:ahLst/>
            <a:cxnLst/>
            <a:rect l="l" t="t" r="r" b="b"/>
            <a:pathLst>
              <a:path w="2225040" h="3300983">
                <a:moveTo>
                  <a:pt x="12954" y="3288030"/>
                </a:moveTo>
                <a:lnTo>
                  <a:pt x="12954" y="12954"/>
                </a:lnTo>
                <a:lnTo>
                  <a:pt x="2212086" y="12954"/>
                </a:lnTo>
                <a:lnTo>
                  <a:pt x="2212086" y="3288030"/>
                </a:lnTo>
                <a:lnTo>
                  <a:pt x="12954" y="328803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794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292" y="2767583"/>
            <a:ext cx="1869291" cy="3381756"/>
          </a:xfrm>
          <a:prstGeom prst="rect">
            <a:avLst/>
          </a:prstGeom>
        </p:spPr>
      </p:pic>
      <p:pic>
        <p:nvPicPr>
          <p:cNvPr id="795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164" y="2819399"/>
            <a:ext cx="1745451" cy="3223260"/>
          </a:xfrm>
          <a:prstGeom prst="rect">
            <a:avLst/>
          </a:prstGeom>
        </p:spPr>
      </p:pic>
      <p:sp>
        <p:nvSpPr>
          <p:cNvPr id="1402" name="object 1402"/>
          <p:cNvSpPr/>
          <p:nvPr/>
        </p:nvSpPr>
        <p:spPr>
          <a:xfrm>
            <a:off x="2630729" y="2793493"/>
            <a:ext cx="1789260" cy="3275075"/>
          </a:xfrm>
          <a:custGeom>
            <a:avLst/>
            <a:gdLst/>
            <a:ahLst/>
            <a:cxnLst/>
            <a:rect l="l" t="t" r="r" b="b"/>
            <a:pathLst>
              <a:path w="2385059" h="3275075">
                <a:moveTo>
                  <a:pt x="12954" y="3262122"/>
                </a:moveTo>
                <a:lnTo>
                  <a:pt x="12954" y="12954"/>
                </a:lnTo>
                <a:lnTo>
                  <a:pt x="2372106" y="12954"/>
                </a:lnTo>
                <a:lnTo>
                  <a:pt x="2372106" y="3262122"/>
                </a:lnTo>
                <a:lnTo>
                  <a:pt x="12954" y="3262122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796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835" y="2310385"/>
            <a:ext cx="1853286" cy="3640835"/>
          </a:xfrm>
          <a:prstGeom prst="rect">
            <a:avLst/>
          </a:prstGeom>
        </p:spPr>
      </p:pic>
      <p:pic>
        <p:nvPicPr>
          <p:cNvPr id="797" name="Ima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706" y="2362199"/>
            <a:ext cx="1734383" cy="3484581"/>
          </a:xfrm>
          <a:prstGeom prst="rect">
            <a:avLst/>
          </a:prstGeom>
        </p:spPr>
      </p:pic>
      <p:sp>
        <p:nvSpPr>
          <p:cNvPr id="1403" name="object 1403"/>
          <p:cNvSpPr/>
          <p:nvPr/>
        </p:nvSpPr>
        <p:spPr>
          <a:xfrm>
            <a:off x="4781271" y="2336293"/>
            <a:ext cx="1773255" cy="3534155"/>
          </a:xfrm>
          <a:custGeom>
            <a:avLst/>
            <a:gdLst/>
            <a:ahLst/>
            <a:cxnLst/>
            <a:rect l="l" t="t" r="r" b="b"/>
            <a:pathLst>
              <a:path w="2363724" h="3534155">
                <a:moveTo>
                  <a:pt x="12954" y="3521202"/>
                </a:moveTo>
                <a:lnTo>
                  <a:pt x="12954" y="12954"/>
                </a:lnTo>
                <a:lnTo>
                  <a:pt x="2350770" y="12954"/>
                </a:lnTo>
                <a:lnTo>
                  <a:pt x="2350770" y="3521202"/>
                </a:lnTo>
                <a:lnTo>
                  <a:pt x="12954" y="3521202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798" name="Imag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926" y="2953511"/>
            <a:ext cx="1347947" cy="3477768"/>
          </a:xfrm>
          <a:prstGeom prst="rect">
            <a:avLst/>
          </a:prstGeom>
        </p:spPr>
      </p:pic>
      <p:pic>
        <p:nvPicPr>
          <p:cNvPr id="799" name="Imag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798" y="3005329"/>
            <a:ext cx="1229045" cy="3319271"/>
          </a:xfrm>
          <a:prstGeom prst="rect">
            <a:avLst/>
          </a:prstGeom>
        </p:spPr>
      </p:pic>
      <p:sp>
        <p:nvSpPr>
          <p:cNvPr id="1404" name="object 1404"/>
          <p:cNvSpPr/>
          <p:nvPr/>
        </p:nvSpPr>
        <p:spPr>
          <a:xfrm>
            <a:off x="7239361" y="2979420"/>
            <a:ext cx="1267917" cy="3371088"/>
          </a:xfrm>
          <a:custGeom>
            <a:avLst/>
            <a:gdLst/>
            <a:ahLst/>
            <a:cxnLst/>
            <a:rect l="l" t="t" r="r" b="b"/>
            <a:pathLst>
              <a:path w="1690116" h="3371088">
                <a:moveTo>
                  <a:pt x="12954" y="3358134"/>
                </a:moveTo>
                <a:lnTo>
                  <a:pt x="12954" y="12954"/>
                </a:lnTo>
                <a:lnTo>
                  <a:pt x="1677162" y="12954"/>
                </a:lnTo>
                <a:lnTo>
                  <a:pt x="1677162" y="3358134"/>
                </a:lnTo>
                <a:lnTo>
                  <a:pt x="12954" y="3358134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object 1405"/>
          <p:cNvSpPr/>
          <p:nvPr/>
        </p:nvSpPr>
        <p:spPr>
          <a:xfrm>
            <a:off x="1008894" y="932295"/>
            <a:ext cx="2057545" cy="1082611"/>
          </a:xfrm>
          <a:custGeom>
            <a:avLst/>
            <a:gdLst/>
            <a:ahLst/>
            <a:cxnLst/>
            <a:rect l="l" t="t" r="r" b="b"/>
            <a:pathLst>
              <a:path w="2742679" h="1082611">
                <a:moveTo>
                  <a:pt x="0" y="1082611"/>
                </a:moveTo>
                <a:lnTo>
                  <a:pt x="0" y="0"/>
                </a:lnTo>
                <a:lnTo>
                  <a:pt x="2742679" y="0"/>
                </a:lnTo>
                <a:lnTo>
                  <a:pt x="2742679" y="1082611"/>
                </a:lnTo>
                <a:lnTo>
                  <a:pt x="0" y="1082611"/>
                </a:lnTo>
                <a:close/>
              </a:path>
            </a:pathLst>
          </a:custGeom>
          <a:solidFill>
            <a:srgbClr val="26757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6" name="object 1406"/>
          <p:cNvSpPr/>
          <p:nvPr/>
        </p:nvSpPr>
        <p:spPr>
          <a:xfrm>
            <a:off x="1008894" y="2014905"/>
            <a:ext cx="2057545" cy="3776294"/>
          </a:xfrm>
          <a:custGeom>
            <a:avLst/>
            <a:gdLst/>
            <a:ahLst/>
            <a:cxnLst/>
            <a:rect l="l" t="t" r="r" b="b"/>
            <a:pathLst>
              <a:path w="2742679" h="3776294">
                <a:moveTo>
                  <a:pt x="0" y="3776295"/>
                </a:moveTo>
                <a:lnTo>
                  <a:pt x="0" y="0"/>
                </a:lnTo>
                <a:lnTo>
                  <a:pt x="2742679" y="0"/>
                </a:lnTo>
                <a:lnTo>
                  <a:pt x="2742679" y="3776295"/>
                </a:lnTo>
                <a:lnTo>
                  <a:pt x="0" y="3776295"/>
                </a:lnTo>
                <a:close/>
              </a:path>
            </a:pathLst>
          </a:custGeom>
          <a:solidFill>
            <a:srgbClr val="F5D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7" name="object 1407"/>
          <p:cNvSpPr/>
          <p:nvPr/>
        </p:nvSpPr>
        <p:spPr>
          <a:xfrm>
            <a:off x="989836" y="1995854"/>
            <a:ext cx="2095655" cy="38100"/>
          </a:xfrm>
          <a:custGeom>
            <a:avLst/>
            <a:gdLst/>
            <a:ahLst/>
            <a:cxnLst/>
            <a:rect l="l" t="t" r="r" b="b"/>
            <a:pathLst>
              <a:path w="2793479" h="38100">
                <a:moveTo>
                  <a:pt x="19050" y="19050"/>
                </a:moveTo>
                <a:lnTo>
                  <a:pt x="2774429" y="1905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8" name="object 1408"/>
          <p:cNvSpPr/>
          <p:nvPr/>
        </p:nvSpPr>
        <p:spPr>
          <a:xfrm>
            <a:off x="1004127" y="919595"/>
            <a:ext cx="9527" cy="4884305"/>
          </a:xfrm>
          <a:custGeom>
            <a:avLst/>
            <a:gdLst/>
            <a:ahLst/>
            <a:cxnLst/>
            <a:rect l="l" t="t" r="r" b="b"/>
            <a:pathLst>
              <a:path w="12700" h="4884305">
                <a:moveTo>
                  <a:pt x="6350" y="6350"/>
                </a:moveTo>
                <a:lnTo>
                  <a:pt x="6350" y="487795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9" name="object 1409"/>
          <p:cNvSpPr/>
          <p:nvPr/>
        </p:nvSpPr>
        <p:spPr>
          <a:xfrm>
            <a:off x="3061671" y="919595"/>
            <a:ext cx="9527" cy="4884305"/>
          </a:xfrm>
          <a:custGeom>
            <a:avLst/>
            <a:gdLst/>
            <a:ahLst/>
            <a:cxnLst/>
            <a:rect l="l" t="t" r="r" b="b"/>
            <a:pathLst>
              <a:path w="12700" h="4884305">
                <a:moveTo>
                  <a:pt x="6350" y="6350"/>
                </a:moveTo>
                <a:lnTo>
                  <a:pt x="6350" y="487795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0" name="object 1410"/>
          <p:cNvSpPr/>
          <p:nvPr/>
        </p:nvSpPr>
        <p:spPr>
          <a:xfrm>
            <a:off x="999363" y="925944"/>
            <a:ext cx="2076600" cy="12700"/>
          </a:xfrm>
          <a:custGeom>
            <a:avLst/>
            <a:gdLst/>
            <a:ahLst/>
            <a:cxnLst/>
            <a:rect l="l" t="t" r="r" b="b"/>
            <a:pathLst>
              <a:path w="2768079" h="12700">
                <a:moveTo>
                  <a:pt x="6350" y="6350"/>
                </a:moveTo>
                <a:lnTo>
                  <a:pt x="2761729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1" name="object 1411"/>
          <p:cNvSpPr/>
          <p:nvPr/>
        </p:nvSpPr>
        <p:spPr>
          <a:xfrm>
            <a:off x="999363" y="5784850"/>
            <a:ext cx="2076600" cy="12700"/>
          </a:xfrm>
          <a:custGeom>
            <a:avLst/>
            <a:gdLst/>
            <a:ahLst/>
            <a:cxnLst/>
            <a:rect l="l" t="t" r="r" b="b"/>
            <a:pathLst>
              <a:path w="2768079" h="12700">
                <a:moveTo>
                  <a:pt x="6350" y="6350"/>
                </a:moveTo>
                <a:lnTo>
                  <a:pt x="2761729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990601" y="983349"/>
            <a:ext cx="20574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cs typeface="Cambria"/>
              </a:rPr>
              <a:t>Final finish &amp; funnelling</a:t>
            </a:r>
            <a:endParaRPr sz="1400">
              <a:cs typeface="Cambria"/>
            </a:endParaRPr>
          </a:p>
          <a:p>
            <a:pPr marL="23020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cs typeface="Cambria"/>
              </a:rPr>
              <a:t>of cavity walls with</a:t>
            </a:r>
            <a:endParaRPr sz="1600">
              <a:cs typeface="Cambria"/>
            </a:endParaRPr>
          </a:p>
          <a:p>
            <a:pPr marL="45719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cs typeface="Cambria"/>
              </a:rPr>
              <a:t>tapered diamond point</a:t>
            </a:r>
            <a:endParaRPr sz="1600">
              <a:cs typeface="Cambria"/>
            </a:endParaRPr>
          </a:p>
        </p:txBody>
      </p:sp>
      <p:sp>
        <p:nvSpPr>
          <p:cNvPr id="1412" name="object 1412"/>
          <p:cNvSpPr/>
          <p:nvPr/>
        </p:nvSpPr>
        <p:spPr>
          <a:xfrm>
            <a:off x="3314372" y="1676400"/>
            <a:ext cx="2286595" cy="1188720"/>
          </a:xfrm>
          <a:custGeom>
            <a:avLst/>
            <a:gdLst/>
            <a:ahLst/>
            <a:cxnLst/>
            <a:rect l="l" t="t" r="r" b="b"/>
            <a:pathLst>
              <a:path w="3048000" h="1188720">
                <a:moveTo>
                  <a:pt x="0" y="1188720"/>
                </a:moveTo>
                <a:lnTo>
                  <a:pt x="0" y="0"/>
                </a:lnTo>
                <a:lnTo>
                  <a:pt x="3048000" y="0"/>
                </a:lnTo>
                <a:lnTo>
                  <a:pt x="3048000" y="1188720"/>
                </a:lnTo>
                <a:lnTo>
                  <a:pt x="0" y="1188720"/>
                </a:lnTo>
                <a:close/>
              </a:path>
            </a:pathLst>
          </a:custGeom>
          <a:solidFill>
            <a:srgbClr val="098A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3" name="object 1413"/>
          <p:cNvSpPr/>
          <p:nvPr/>
        </p:nvSpPr>
        <p:spPr>
          <a:xfrm>
            <a:off x="3314372" y="2865120"/>
            <a:ext cx="2286595" cy="3626840"/>
          </a:xfrm>
          <a:custGeom>
            <a:avLst/>
            <a:gdLst/>
            <a:ahLst/>
            <a:cxnLst/>
            <a:rect l="l" t="t" r="r" b="b"/>
            <a:pathLst>
              <a:path w="3048000" h="3626840">
                <a:moveTo>
                  <a:pt x="0" y="3626840"/>
                </a:moveTo>
                <a:lnTo>
                  <a:pt x="0" y="0"/>
                </a:lnTo>
                <a:lnTo>
                  <a:pt x="3048000" y="0"/>
                </a:lnTo>
                <a:lnTo>
                  <a:pt x="3048000" y="3626840"/>
                </a:lnTo>
                <a:lnTo>
                  <a:pt x="0" y="3626840"/>
                </a:lnTo>
                <a:close/>
              </a:path>
            </a:pathLst>
          </a:custGeom>
          <a:solidFill>
            <a:srgbClr val="F5D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4" name="object 1414"/>
          <p:cNvSpPr/>
          <p:nvPr/>
        </p:nvSpPr>
        <p:spPr>
          <a:xfrm>
            <a:off x="3295317" y="2846070"/>
            <a:ext cx="2324705" cy="38100"/>
          </a:xfrm>
          <a:custGeom>
            <a:avLst/>
            <a:gdLst/>
            <a:ahLst/>
            <a:cxnLst/>
            <a:rect l="l" t="t" r="r" b="b"/>
            <a:pathLst>
              <a:path w="3098799" h="38100">
                <a:moveTo>
                  <a:pt x="19050" y="19050"/>
                </a:moveTo>
                <a:lnTo>
                  <a:pt x="3079750" y="1905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5" name="object 1415"/>
          <p:cNvSpPr/>
          <p:nvPr/>
        </p:nvSpPr>
        <p:spPr>
          <a:xfrm>
            <a:off x="3309608" y="1663700"/>
            <a:ext cx="9527" cy="4840960"/>
          </a:xfrm>
          <a:custGeom>
            <a:avLst/>
            <a:gdLst/>
            <a:ahLst/>
            <a:cxnLst/>
            <a:rect l="l" t="t" r="r" b="b"/>
            <a:pathLst>
              <a:path w="12700" h="4840960">
                <a:moveTo>
                  <a:pt x="6350" y="6350"/>
                </a:moveTo>
                <a:lnTo>
                  <a:pt x="6350" y="483461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6" name="object 1416"/>
          <p:cNvSpPr/>
          <p:nvPr/>
        </p:nvSpPr>
        <p:spPr>
          <a:xfrm>
            <a:off x="5596203" y="1663700"/>
            <a:ext cx="9527" cy="4840960"/>
          </a:xfrm>
          <a:custGeom>
            <a:avLst/>
            <a:gdLst/>
            <a:ahLst/>
            <a:cxnLst/>
            <a:rect l="l" t="t" r="r" b="b"/>
            <a:pathLst>
              <a:path w="12700" h="4840960">
                <a:moveTo>
                  <a:pt x="6350" y="6350"/>
                </a:moveTo>
                <a:lnTo>
                  <a:pt x="6350" y="483461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7" name="object 1417"/>
          <p:cNvSpPr/>
          <p:nvPr/>
        </p:nvSpPr>
        <p:spPr>
          <a:xfrm>
            <a:off x="3304844" y="1670050"/>
            <a:ext cx="2305650" cy="12700"/>
          </a:xfrm>
          <a:custGeom>
            <a:avLst/>
            <a:gdLst/>
            <a:ahLst/>
            <a:cxnLst/>
            <a:rect l="l" t="t" r="r" b="b"/>
            <a:pathLst>
              <a:path w="3073399" h="12700">
                <a:moveTo>
                  <a:pt x="6350" y="6350"/>
                </a:moveTo>
                <a:lnTo>
                  <a:pt x="3067050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8" name="object 1418"/>
          <p:cNvSpPr/>
          <p:nvPr/>
        </p:nvSpPr>
        <p:spPr>
          <a:xfrm>
            <a:off x="3304844" y="6485612"/>
            <a:ext cx="2305650" cy="12700"/>
          </a:xfrm>
          <a:custGeom>
            <a:avLst/>
            <a:gdLst/>
            <a:ahLst/>
            <a:cxnLst/>
            <a:rect l="l" t="t" r="r" b="b"/>
            <a:pathLst>
              <a:path w="3073399" h="12700">
                <a:moveTo>
                  <a:pt x="6350" y="6350"/>
                </a:moveTo>
                <a:lnTo>
                  <a:pt x="3067050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text 1"/>
          <p:cNvSpPr txBox="1"/>
          <p:nvPr/>
        </p:nvSpPr>
        <p:spPr>
          <a:xfrm>
            <a:off x="3276600" y="1752600"/>
            <a:ext cx="2286001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036">
              <a:lnSpc>
                <a:spcPct val="100000"/>
              </a:lnSpc>
            </a:pPr>
            <a:r>
              <a:rPr sz="1600" spc="10" dirty="0">
                <a:solidFill>
                  <a:schemeClr val="bg1"/>
                </a:solidFill>
                <a:cs typeface="Cambria"/>
              </a:rPr>
              <a:t>Final </a:t>
            </a:r>
            <a:r>
              <a:rPr sz="1600" spc="10">
                <a:solidFill>
                  <a:schemeClr val="bg1"/>
                </a:solidFill>
                <a:cs typeface="Cambria"/>
              </a:rPr>
              <a:t>preparation </a:t>
            </a:r>
            <a:r>
              <a:rPr sz="1600" spc="10" smtClean="0">
                <a:solidFill>
                  <a:schemeClr val="bg1"/>
                </a:solidFill>
                <a:cs typeface="Cambria"/>
              </a:rPr>
              <a:t>provide</a:t>
            </a:r>
            <a:r>
              <a:rPr lang="en-US" sz="1600" spc="10" dirty="0" smtClean="0">
                <a:solidFill>
                  <a:schemeClr val="bg1"/>
                </a:solidFill>
                <a:cs typeface="Cambria"/>
              </a:rPr>
              <a:t> </a:t>
            </a:r>
            <a:r>
              <a:rPr sz="1600" spc="10" smtClean="0">
                <a:solidFill>
                  <a:schemeClr val="bg1"/>
                </a:solidFill>
                <a:cs typeface="Cambria"/>
              </a:rPr>
              <a:t>ease </a:t>
            </a:r>
            <a:r>
              <a:rPr sz="1600" spc="10" dirty="0">
                <a:solidFill>
                  <a:schemeClr val="bg1"/>
                </a:solidFill>
                <a:cs typeface="Cambria"/>
              </a:rPr>
              <a:t>of access </a:t>
            </a:r>
            <a:r>
              <a:rPr sz="1600" spc="10">
                <a:solidFill>
                  <a:schemeClr val="bg1"/>
                </a:solidFill>
                <a:cs typeface="Cambria"/>
              </a:rPr>
              <a:t>improved </a:t>
            </a:r>
            <a:r>
              <a:rPr sz="1600" spc="10" smtClean="0">
                <a:solidFill>
                  <a:schemeClr val="bg1"/>
                </a:solidFill>
                <a:cs typeface="Cambria"/>
              </a:rPr>
              <a:t>by</a:t>
            </a:r>
            <a:r>
              <a:rPr lang="en-US" sz="1600" spc="10" dirty="0" smtClean="0">
                <a:solidFill>
                  <a:schemeClr val="bg1"/>
                </a:solidFill>
                <a:cs typeface="Cambria"/>
              </a:rPr>
              <a:t> </a:t>
            </a:r>
            <a:r>
              <a:rPr sz="1400" spc="10" smtClean="0">
                <a:solidFill>
                  <a:schemeClr val="bg1"/>
                </a:solidFill>
                <a:cs typeface="Cambria"/>
              </a:rPr>
              <a:t>leaning </a:t>
            </a:r>
            <a:r>
              <a:rPr sz="1400" spc="10" dirty="0">
                <a:solidFill>
                  <a:schemeClr val="bg1"/>
                </a:solidFill>
                <a:cs typeface="Cambria"/>
              </a:rPr>
              <a:t>the </a:t>
            </a:r>
            <a:r>
              <a:rPr sz="1400" spc="10">
                <a:solidFill>
                  <a:schemeClr val="bg1"/>
                </a:solidFill>
                <a:cs typeface="Cambria"/>
              </a:rPr>
              <a:t>preparation </a:t>
            </a:r>
            <a:r>
              <a:rPr sz="1400" spc="10" smtClean="0">
                <a:solidFill>
                  <a:schemeClr val="bg1"/>
                </a:solidFill>
                <a:cs typeface="Cambria"/>
              </a:rPr>
              <a:t>to</a:t>
            </a:r>
            <a:r>
              <a:rPr lang="en-US" sz="1400" spc="10" dirty="0" smtClean="0">
                <a:solidFill>
                  <a:schemeClr val="bg1"/>
                </a:solidFill>
                <a:cs typeface="Cambria"/>
              </a:rPr>
              <a:t> </a:t>
            </a:r>
            <a:r>
              <a:rPr sz="1600" spc="10" smtClean="0">
                <a:solidFill>
                  <a:schemeClr val="bg1"/>
                </a:solidFill>
                <a:cs typeface="Cambria"/>
              </a:rPr>
              <a:t>the </a:t>
            </a:r>
            <a:r>
              <a:rPr sz="1600" spc="10" dirty="0">
                <a:solidFill>
                  <a:schemeClr val="bg1"/>
                </a:solidFill>
                <a:cs typeface="Cambria"/>
              </a:rPr>
              <a:t>buccal</a:t>
            </a:r>
            <a:endParaRPr sz="1600">
              <a:solidFill>
                <a:schemeClr val="bg1"/>
              </a:solidFill>
              <a:cs typeface="Cambria"/>
            </a:endParaRPr>
          </a:p>
        </p:txBody>
      </p:sp>
      <p:sp>
        <p:nvSpPr>
          <p:cNvPr id="1419" name="object 1419"/>
          <p:cNvSpPr/>
          <p:nvPr/>
        </p:nvSpPr>
        <p:spPr>
          <a:xfrm>
            <a:off x="5784915" y="953618"/>
            <a:ext cx="2216977" cy="1167282"/>
          </a:xfrm>
          <a:custGeom>
            <a:avLst/>
            <a:gdLst/>
            <a:ahLst/>
            <a:cxnLst/>
            <a:rect l="l" t="t" r="r" b="b"/>
            <a:pathLst>
              <a:path w="2955200" h="1167282">
                <a:moveTo>
                  <a:pt x="0" y="1167282"/>
                </a:moveTo>
                <a:lnTo>
                  <a:pt x="0" y="0"/>
                </a:lnTo>
                <a:lnTo>
                  <a:pt x="2955201" y="0"/>
                </a:lnTo>
                <a:lnTo>
                  <a:pt x="2955201" y="1167282"/>
                </a:lnTo>
                <a:lnTo>
                  <a:pt x="0" y="1167282"/>
                </a:lnTo>
                <a:close/>
              </a:path>
            </a:pathLst>
          </a:custGeom>
          <a:solidFill>
            <a:srgbClr val="6A87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0" name="object 1420"/>
          <p:cNvSpPr/>
          <p:nvPr/>
        </p:nvSpPr>
        <p:spPr>
          <a:xfrm>
            <a:off x="5784915" y="2120900"/>
            <a:ext cx="2216977" cy="3670300"/>
          </a:xfrm>
          <a:custGeom>
            <a:avLst/>
            <a:gdLst/>
            <a:ahLst/>
            <a:cxnLst/>
            <a:rect l="l" t="t" r="r" b="b"/>
            <a:pathLst>
              <a:path w="2955200" h="3670300">
                <a:moveTo>
                  <a:pt x="0" y="3670300"/>
                </a:moveTo>
                <a:lnTo>
                  <a:pt x="0" y="0"/>
                </a:lnTo>
                <a:lnTo>
                  <a:pt x="2955201" y="0"/>
                </a:lnTo>
                <a:lnTo>
                  <a:pt x="2955201" y="3670300"/>
                </a:lnTo>
                <a:lnTo>
                  <a:pt x="0" y="3670300"/>
                </a:lnTo>
                <a:close/>
              </a:path>
            </a:pathLst>
          </a:custGeom>
          <a:solidFill>
            <a:srgbClr val="F5D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1" name="object 1421"/>
          <p:cNvSpPr/>
          <p:nvPr/>
        </p:nvSpPr>
        <p:spPr>
          <a:xfrm>
            <a:off x="5765864" y="2101847"/>
            <a:ext cx="2255088" cy="38100"/>
          </a:xfrm>
          <a:custGeom>
            <a:avLst/>
            <a:gdLst/>
            <a:ahLst/>
            <a:cxnLst/>
            <a:rect l="l" t="t" r="r" b="b"/>
            <a:pathLst>
              <a:path w="3006001" h="38100">
                <a:moveTo>
                  <a:pt x="19050" y="19050"/>
                </a:moveTo>
                <a:lnTo>
                  <a:pt x="2986951" y="1905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2" name="object 1422"/>
          <p:cNvSpPr/>
          <p:nvPr/>
        </p:nvSpPr>
        <p:spPr>
          <a:xfrm>
            <a:off x="5780155" y="940921"/>
            <a:ext cx="9527" cy="4862982"/>
          </a:xfrm>
          <a:custGeom>
            <a:avLst/>
            <a:gdLst/>
            <a:ahLst/>
            <a:cxnLst/>
            <a:rect l="l" t="t" r="r" b="b"/>
            <a:pathLst>
              <a:path w="12700" h="4862982">
                <a:moveTo>
                  <a:pt x="6350" y="6350"/>
                </a:moveTo>
                <a:lnTo>
                  <a:pt x="6350" y="485663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3" name="object 1423"/>
          <p:cNvSpPr/>
          <p:nvPr/>
        </p:nvSpPr>
        <p:spPr>
          <a:xfrm>
            <a:off x="7997129" y="940921"/>
            <a:ext cx="9527" cy="4862982"/>
          </a:xfrm>
          <a:custGeom>
            <a:avLst/>
            <a:gdLst/>
            <a:ahLst/>
            <a:cxnLst/>
            <a:rect l="l" t="t" r="r" b="b"/>
            <a:pathLst>
              <a:path w="12700" h="4862982">
                <a:moveTo>
                  <a:pt x="6350" y="6350"/>
                </a:moveTo>
                <a:lnTo>
                  <a:pt x="6350" y="485663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4" name="object 1424"/>
          <p:cNvSpPr/>
          <p:nvPr/>
        </p:nvSpPr>
        <p:spPr>
          <a:xfrm>
            <a:off x="5775391" y="947271"/>
            <a:ext cx="2236033" cy="12700"/>
          </a:xfrm>
          <a:custGeom>
            <a:avLst/>
            <a:gdLst/>
            <a:ahLst/>
            <a:cxnLst/>
            <a:rect l="l" t="t" r="r" b="b"/>
            <a:pathLst>
              <a:path w="2980601" h="12700">
                <a:moveTo>
                  <a:pt x="6350" y="6350"/>
                </a:moveTo>
                <a:lnTo>
                  <a:pt x="2974251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5" name="object 1425"/>
          <p:cNvSpPr/>
          <p:nvPr/>
        </p:nvSpPr>
        <p:spPr>
          <a:xfrm>
            <a:off x="5775391" y="5784850"/>
            <a:ext cx="2236033" cy="12700"/>
          </a:xfrm>
          <a:custGeom>
            <a:avLst/>
            <a:gdLst/>
            <a:ahLst/>
            <a:cxnLst/>
            <a:rect l="l" t="t" r="r" b="b"/>
            <a:pathLst>
              <a:path w="2980601" h="12700">
                <a:moveTo>
                  <a:pt x="6350" y="6350"/>
                </a:moveTo>
                <a:lnTo>
                  <a:pt x="2974251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ext 1"/>
          <p:cNvSpPr txBox="1"/>
          <p:nvPr/>
        </p:nvSpPr>
        <p:spPr>
          <a:xfrm>
            <a:off x="5918913" y="1004676"/>
            <a:ext cx="2005888" cy="8217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740" spc="10" dirty="0">
                <a:solidFill>
                  <a:srgbClr val="FFFFFF"/>
                </a:solidFill>
                <a:latin typeface="Cambria"/>
                <a:cs typeface="Cambria"/>
              </a:rPr>
              <a:t>Outline form of </a:t>
            </a:r>
            <a:r>
              <a:rPr sz="1740" spc="10">
                <a:solidFill>
                  <a:srgbClr val="FFFFFF"/>
                </a:solidFill>
                <a:latin typeface="Cambria"/>
                <a:cs typeface="Cambria"/>
              </a:rPr>
              <a:t>final </a:t>
            </a:r>
            <a:r>
              <a:rPr sz="1740" spc="10" smtClean="0">
                <a:solidFill>
                  <a:srgbClr val="FFFFFF"/>
                </a:solidFill>
                <a:latin typeface="Cambria"/>
                <a:cs typeface="Cambria"/>
              </a:rPr>
              <a:t>cavity</a:t>
            </a:r>
            <a:r>
              <a:rPr lang="en-US" sz="1740" spc="10" dirty="0" smtClean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10" smtClean="0">
                <a:solidFill>
                  <a:srgbClr val="FFFFFF"/>
                </a:solidFill>
                <a:latin typeface="Cambria"/>
                <a:cs typeface="Cambria"/>
              </a:rPr>
              <a:t>preparation </a:t>
            </a:r>
            <a:r>
              <a:rPr sz="1800" spc="10" dirty="0">
                <a:solidFill>
                  <a:srgbClr val="FFFFFF"/>
                </a:solidFill>
                <a:latin typeface="Cambria"/>
                <a:cs typeface="Cambria"/>
              </a:rPr>
              <a:t>– Triangular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80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51" y="2260092"/>
            <a:ext cx="129192" cy="227076"/>
          </a:xfrm>
          <a:prstGeom prst="rect">
            <a:avLst/>
          </a:prstGeom>
        </p:spPr>
      </p:pic>
      <p:pic>
        <p:nvPicPr>
          <p:cNvPr id="803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020" y="2936748"/>
            <a:ext cx="141769" cy="227076"/>
          </a:xfrm>
          <a:prstGeom prst="rect">
            <a:avLst/>
          </a:prstGeom>
        </p:spPr>
      </p:pic>
      <p:pic>
        <p:nvPicPr>
          <p:cNvPr id="804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990" y="2250948"/>
            <a:ext cx="126906" cy="227076"/>
          </a:xfrm>
          <a:prstGeom prst="rect">
            <a:avLst/>
          </a:prstGeom>
        </p:spPr>
      </p:pic>
      <p:pic>
        <p:nvPicPr>
          <p:cNvPr id="805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042" y="2310383"/>
            <a:ext cx="1785831" cy="3282696"/>
          </a:xfrm>
          <a:prstGeom prst="rect">
            <a:avLst/>
          </a:prstGeom>
        </p:spPr>
      </p:pic>
      <p:pic>
        <p:nvPicPr>
          <p:cNvPr id="806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913" y="2362200"/>
            <a:ext cx="1666928" cy="3124199"/>
          </a:xfrm>
          <a:prstGeom prst="rect">
            <a:avLst/>
          </a:prstGeom>
        </p:spPr>
      </p:pic>
      <p:sp>
        <p:nvSpPr>
          <p:cNvPr id="1426" name="object 1426"/>
          <p:cNvSpPr/>
          <p:nvPr/>
        </p:nvSpPr>
        <p:spPr>
          <a:xfrm>
            <a:off x="1240478" y="2336292"/>
            <a:ext cx="1705800" cy="3176015"/>
          </a:xfrm>
          <a:custGeom>
            <a:avLst/>
            <a:gdLst/>
            <a:ahLst/>
            <a:cxnLst/>
            <a:rect l="l" t="t" r="r" b="b"/>
            <a:pathLst>
              <a:path w="2273808" h="3176015">
                <a:moveTo>
                  <a:pt x="12954" y="3163062"/>
                </a:moveTo>
                <a:lnTo>
                  <a:pt x="12954" y="12954"/>
                </a:lnTo>
                <a:lnTo>
                  <a:pt x="2260854" y="12954"/>
                </a:lnTo>
                <a:lnTo>
                  <a:pt x="2260854" y="3163062"/>
                </a:lnTo>
                <a:lnTo>
                  <a:pt x="12954" y="3163062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807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851" y="2953511"/>
            <a:ext cx="1588041" cy="3477768"/>
          </a:xfrm>
          <a:prstGeom prst="rect">
            <a:avLst/>
          </a:prstGeom>
        </p:spPr>
      </p:pic>
      <p:pic>
        <p:nvPicPr>
          <p:cNvPr id="808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724" y="3005327"/>
            <a:ext cx="1469138" cy="3319272"/>
          </a:xfrm>
          <a:prstGeom prst="rect">
            <a:avLst/>
          </a:prstGeom>
        </p:spPr>
      </p:pic>
      <p:sp>
        <p:nvSpPr>
          <p:cNvPr id="1427" name="object 1427"/>
          <p:cNvSpPr/>
          <p:nvPr/>
        </p:nvSpPr>
        <p:spPr>
          <a:xfrm>
            <a:off x="3712288" y="2979420"/>
            <a:ext cx="1508010" cy="3371088"/>
          </a:xfrm>
          <a:custGeom>
            <a:avLst/>
            <a:gdLst/>
            <a:ahLst/>
            <a:cxnLst/>
            <a:rect l="l" t="t" r="r" b="b"/>
            <a:pathLst>
              <a:path w="2010156" h="3371088">
                <a:moveTo>
                  <a:pt x="12954" y="3358134"/>
                </a:moveTo>
                <a:lnTo>
                  <a:pt x="12954" y="12954"/>
                </a:lnTo>
                <a:lnTo>
                  <a:pt x="1997202" y="12954"/>
                </a:lnTo>
                <a:lnTo>
                  <a:pt x="1997202" y="3358134"/>
                </a:lnTo>
                <a:lnTo>
                  <a:pt x="12954" y="3358134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809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907" y="2680716"/>
            <a:ext cx="1700084" cy="2759964"/>
          </a:xfrm>
          <a:prstGeom prst="rect">
            <a:avLst/>
          </a:prstGeom>
        </p:spPr>
      </p:pic>
      <p:pic>
        <p:nvPicPr>
          <p:cNvPr id="810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780" y="2732532"/>
            <a:ext cx="1581181" cy="2601468"/>
          </a:xfrm>
          <a:prstGeom prst="rect">
            <a:avLst/>
          </a:prstGeom>
        </p:spPr>
      </p:pic>
      <p:sp>
        <p:nvSpPr>
          <p:cNvPr id="1428" name="object 1428"/>
          <p:cNvSpPr/>
          <p:nvPr/>
        </p:nvSpPr>
        <p:spPr>
          <a:xfrm>
            <a:off x="6082343" y="2706625"/>
            <a:ext cx="1620053" cy="2653283"/>
          </a:xfrm>
          <a:custGeom>
            <a:avLst/>
            <a:gdLst/>
            <a:ahLst/>
            <a:cxnLst/>
            <a:rect l="l" t="t" r="r" b="b"/>
            <a:pathLst>
              <a:path w="2159508" h="2653283">
                <a:moveTo>
                  <a:pt x="12955" y="2640330"/>
                </a:moveTo>
                <a:lnTo>
                  <a:pt x="12955" y="12954"/>
                </a:lnTo>
                <a:lnTo>
                  <a:pt x="2146555" y="12954"/>
                </a:lnTo>
                <a:lnTo>
                  <a:pt x="2146555" y="2640330"/>
                </a:lnTo>
                <a:lnTo>
                  <a:pt x="12955" y="264033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text 1"/>
          <p:cNvSpPr txBox="1"/>
          <p:nvPr/>
        </p:nvSpPr>
        <p:spPr>
          <a:xfrm>
            <a:off x="228601" y="221972"/>
            <a:ext cx="943482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b="1" spc="10" dirty="0">
                <a:solidFill>
                  <a:srgbClr val="ECB720"/>
                </a:solidFill>
                <a:latin typeface="Cambria"/>
                <a:cs typeface="Cambria"/>
              </a:rPr>
              <a:t>Access Cavity Preparation In </a:t>
            </a:r>
            <a:r>
              <a:rPr sz="2800" b="1" spc="10" dirty="0">
                <a:solidFill>
                  <a:srgbClr val="59B9D8"/>
                </a:solidFill>
                <a:latin typeface="Cambria"/>
                <a:cs typeface="Cambria"/>
              </a:rPr>
              <a:t>MAXILLARY MOLARS</a:t>
            </a:r>
            <a:endParaRPr sz="28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0" y="152400"/>
            <a:ext cx="91440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algn="ctr">
              <a:lnSpc>
                <a:spcPct val="100000"/>
              </a:lnSpc>
            </a:pPr>
            <a:r>
              <a:rPr sz="2800" b="1" spc="10" dirty="0">
                <a:solidFill>
                  <a:srgbClr val="ECB720"/>
                </a:solidFill>
                <a:latin typeface="Cambria"/>
                <a:cs typeface="Cambria"/>
              </a:rPr>
              <a:t>Cavity Preparation In </a:t>
            </a:r>
            <a:r>
              <a:rPr sz="2800" b="1" spc="10" dirty="0">
                <a:solidFill>
                  <a:srgbClr val="59B9D8"/>
                </a:solidFill>
                <a:latin typeface="Cambria"/>
                <a:cs typeface="Cambria"/>
              </a:rPr>
              <a:t>MANDIBULAR ANTERIOR TEETH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648" name="object 648"/>
          <p:cNvSpPr/>
          <p:nvPr/>
        </p:nvSpPr>
        <p:spPr>
          <a:xfrm>
            <a:off x="170695" y="838201"/>
            <a:ext cx="2057545" cy="1237767"/>
          </a:xfrm>
          <a:custGeom>
            <a:avLst/>
            <a:gdLst/>
            <a:ahLst/>
            <a:cxnLst/>
            <a:rect l="l" t="t" r="r" b="b"/>
            <a:pathLst>
              <a:path w="2742679" h="1237767">
                <a:moveTo>
                  <a:pt x="0" y="1237767"/>
                </a:moveTo>
                <a:lnTo>
                  <a:pt x="0" y="0"/>
                </a:lnTo>
                <a:lnTo>
                  <a:pt x="2742679" y="0"/>
                </a:lnTo>
                <a:lnTo>
                  <a:pt x="2742679" y="1237767"/>
                </a:lnTo>
                <a:lnTo>
                  <a:pt x="0" y="1237767"/>
                </a:lnTo>
                <a:close/>
              </a:path>
            </a:pathLst>
          </a:custGeom>
          <a:solidFill>
            <a:srgbClr val="26757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170695" y="2075967"/>
            <a:ext cx="2057545" cy="2496032"/>
          </a:xfrm>
          <a:custGeom>
            <a:avLst/>
            <a:gdLst/>
            <a:ahLst/>
            <a:cxnLst/>
            <a:rect l="l" t="t" r="r" b="b"/>
            <a:pathLst>
              <a:path w="2742679" h="2496032">
                <a:moveTo>
                  <a:pt x="0" y="2496033"/>
                </a:moveTo>
                <a:lnTo>
                  <a:pt x="0" y="0"/>
                </a:lnTo>
                <a:lnTo>
                  <a:pt x="2742679" y="0"/>
                </a:lnTo>
                <a:lnTo>
                  <a:pt x="2742679" y="2496033"/>
                </a:lnTo>
                <a:lnTo>
                  <a:pt x="0" y="2496033"/>
                </a:lnTo>
                <a:close/>
              </a:path>
            </a:pathLst>
          </a:custGeom>
          <a:solidFill>
            <a:srgbClr val="F5D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151640" y="2056920"/>
            <a:ext cx="2095655" cy="38100"/>
          </a:xfrm>
          <a:custGeom>
            <a:avLst/>
            <a:gdLst/>
            <a:ahLst/>
            <a:cxnLst/>
            <a:rect l="l" t="t" r="r" b="b"/>
            <a:pathLst>
              <a:path w="2793479" h="38100">
                <a:moveTo>
                  <a:pt x="19050" y="19050"/>
                </a:moveTo>
                <a:lnTo>
                  <a:pt x="2774429" y="1905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165931" y="825500"/>
            <a:ext cx="9527" cy="3759200"/>
          </a:xfrm>
          <a:custGeom>
            <a:avLst/>
            <a:gdLst/>
            <a:ahLst/>
            <a:cxnLst/>
            <a:rect l="l" t="t" r="r" b="b"/>
            <a:pathLst>
              <a:path w="12700" h="3759200">
                <a:moveTo>
                  <a:pt x="6350" y="6350"/>
                </a:moveTo>
                <a:lnTo>
                  <a:pt x="6350" y="37528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2223476" y="825500"/>
            <a:ext cx="9527" cy="3759200"/>
          </a:xfrm>
          <a:custGeom>
            <a:avLst/>
            <a:gdLst/>
            <a:ahLst/>
            <a:cxnLst/>
            <a:rect l="l" t="t" r="r" b="b"/>
            <a:pathLst>
              <a:path w="12700" h="3759200">
                <a:moveTo>
                  <a:pt x="6350" y="6350"/>
                </a:moveTo>
                <a:lnTo>
                  <a:pt x="6350" y="37528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161168" y="831850"/>
            <a:ext cx="2076600" cy="12700"/>
          </a:xfrm>
          <a:custGeom>
            <a:avLst/>
            <a:gdLst/>
            <a:ahLst/>
            <a:cxnLst/>
            <a:rect l="l" t="t" r="r" b="b"/>
            <a:pathLst>
              <a:path w="2768079" h="12700">
                <a:moveTo>
                  <a:pt x="6350" y="6350"/>
                </a:moveTo>
                <a:lnTo>
                  <a:pt x="2761729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161168" y="4565650"/>
            <a:ext cx="2076600" cy="12700"/>
          </a:xfrm>
          <a:custGeom>
            <a:avLst/>
            <a:gdLst/>
            <a:ahLst/>
            <a:cxnLst/>
            <a:rect l="l" t="t" r="r" b="b"/>
            <a:pathLst>
              <a:path w="2768079" h="12700">
                <a:moveTo>
                  <a:pt x="6350" y="6350"/>
                </a:moveTo>
                <a:lnTo>
                  <a:pt x="2761729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text 1"/>
          <p:cNvSpPr txBox="1"/>
          <p:nvPr/>
        </p:nvSpPr>
        <p:spPr>
          <a:xfrm>
            <a:off x="228600" y="889255"/>
            <a:ext cx="1981200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2023">
              <a:lnSpc>
                <a:spcPct val="100000"/>
              </a:lnSpc>
            </a:pPr>
            <a:r>
              <a:rPr sz="1600" spc="10">
                <a:solidFill>
                  <a:srgbClr val="FFFFFF"/>
                </a:solidFill>
                <a:latin typeface="Cambria"/>
                <a:cs typeface="Cambria"/>
              </a:rPr>
              <a:t>Initial </a:t>
            </a:r>
            <a:r>
              <a:rPr lang="en-US" sz="1600" spc="10" dirty="0" smtClean="0">
                <a:solidFill>
                  <a:srgbClr val="FFFFFF"/>
                </a:solidFill>
                <a:latin typeface="Cambria"/>
                <a:cs typeface="Cambria"/>
              </a:rPr>
              <a:t>p</a:t>
            </a:r>
            <a:r>
              <a:rPr sz="1600" spc="10" smtClean="0">
                <a:solidFill>
                  <a:srgbClr val="FFFFFF"/>
                </a:solidFill>
                <a:latin typeface="Cambria"/>
                <a:cs typeface="Cambria"/>
              </a:rPr>
              <a:t>enetration is</a:t>
            </a:r>
            <a:r>
              <a:rPr lang="en-US" sz="1600" spc="10" dirty="0" smtClean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10" smtClean="0">
                <a:solidFill>
                  <a:srgbClr val="FFFFFF"/>
                </a:solidFill>
                <a:latin typeface="Cambria"/>
                <a:cs typeface="Cambria"/>
              </a:rPr>
              <a:t>made </a:t>
            </a:r>
            <a:r>
              <a:rPr sz="1600" spc="10" dirty="0">
                <a:solidFill>
                  <a:srgbClr val="FFFFFF"/>
                </a:solidFill>
                <a:latin typeface="Cambria"/>
                <a:cs typeface="Cambria"/>
              </a:rPr>
              <a:t>at the </a:t>
            </a:r>
            <a:r>
              <a:rPr sz="1600" spc="10">
                <a:solidFill>
                  <a:srgbClr val="FFFFFF"/>
                </a:solidFill>
                <a:latin typeface="Cambria"/>
                <a:cs typeface="Cambria"/>
              </a:rPr>
              <a:t>exact </a:t>
            </a:r>
            <a:r>
              <a:rPr sz="1600" spc="10" smtClean="0">
                <a:solidFill>
                  <a:srgbClr val="FFFFFF"/>
                </a:solidFill>
                <a:latin typeface="Cambria"/>
                <a:cs typeface="Cambria"/>
              </a:rPr>
              <a:t>center</a:t>
            </a:r>
            <a:r>
              <a:rPr lang="en-US" sz="1600" spc="10" dirty="0" smtClean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10" smtClean="0">
                <a:solidFill>
                  <a:srgbClr val="FFFFFF"/>
                </a:solidFill>
                <a:latin typeface="Cambria"/>
                <a:cs typeface="Cambria"/>
              </a:rPr>
              <a:t>of </a:t>
            </a:r>
            <a:r>
              <a:rPr sz="1600" spc="10" dirty="0">
                <a:solidFill>
                  <a:srgbClr val="FFFFFF"/>
                </a:solidFill>
                <a:latin typeface="Cambria"/>
                <a:cs typeface="Cambria"/>
              </a:rPr>
              <a:t>lingual </a:t>
            </a:r>
            <a:r>
              <a:rPr sz="1800" spc="10" dirty="0">
                <a:solidFill>
                  <a:srgbClr val="FFFFFF"/>
                </a:solidFill>
                <a:latin typeface="Cambria"/>
                <a:cs typeface="Cambria"/>
              </a:rPr>
              <a:t>surface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655" name="object 655"/>
          <p:cNvSpPr/>
          <p:nvPr/>
        </p:nvSpPr>
        <p:spPr>
          <a:xfrm>
            <a:off x="2342569" y="1963052"/>
            <a:ext cx="2172266" cy="1694548"/>
          </a:xfrm>
          <a:custGeom>
            <a:avLst/>
            <a:gdLst/>
            <a:ahLst/>
            <a:cxnLst/>
            <a:rect l="l" t="t" r="r" b="b"/>
            <a:pathLst>
              <a:path w="2895600" h="1694548">
                <a:moveTo>
                  <a:pt x="0" y="1694548"/>
                </a:moveTo>
                <a:lnTo>
                  <a:pt x="0" y="0"/>
                </a:lnTo>
                <a:lnTo>
                  <a:pt x="2895600" y="0"/>
                </a:lnTo>
                <a:lnTo>
                  <a:pt x="2895600" y="1694548"/>
                </a:lnTo>
                <a:lnTo>
                  <a:pt x="0" y="1694548"/>
                </a:lnTo>
                <a:close/>
              </a:path>
            </a:pathLst>
          </a:custGeom>
          <a:solidFill>
            <a:srgbClr val="098A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2342569" y="3657601"/>
            <a:ext cx="2172266" cy="2877591"/>
          </a:xfrm>
          <a:custGeom>
            <a:avLst/>
            <a:gdLst/>
            <a:ahLst/>
            <a:cxnLst/>
            <a:rect l="l" t="t" r="r" b="b"/>
            <a:pathLst>
              <a:path w="2895600" h="2877591">
                <a:moveTo>
                  <a:pt x="0" y="2877591"/>
                </a:moveTo>
                <a:lnTo>
                  <a:pt x="0" y="0"/>
                </a:lnTo>
                <a:lnTo>
                  <a:pt x="2895600" y="0"/>
                </a:lnTo>
                <a:lnTo>
                  <a:pt x="2895600" y="2877591"/>
                </a:lnTo>
                <a:lnTo>
                  <a:pt x="0" y="2877591"/>
                </a:lnTo>
                <a:close/>
              </a:path>
            </a:pathLst>
          </a:custGeom>
          <a:solidFill>
            <a:srgbClr val="F5D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2323514" y="3638550"/>
            <a:ext cx="2210376" cy="38100"/>
          </a:xfrm>
          <a:custGeom>
            <a:avLst/>
            <a:gdLst/>
            <a:ahLst/>
            <a:cxnLst/>
            <a:rect l="l" t="t" r="r" b="b"/>
            <a:pathLst>
              <a:path w="2946400" h="38100">
                <a:moveTo>
                  <a:pt x="19050" y="19050"/>
                </a:moveTo>
                <a:lnTo>
                  <a:pt x="2927350" y="1905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2337806" y="1950358"/>
            <a:ext cx="9527" cy="4597539"/>
          </a:xfrm>
          <a:custGeom>
            <a:avLst/>
            <a:gdLst/>
            <a:ahLst/>
            <a:cxnLst/>
            <a:rect l="l" t="t" r="r" b="b"/>
            <a:pathLst>
              <a:path w="12700" h="4597539">
                <a:moveTo>
                  <a:pt x="6350" y="6350"/>
                </a:moveTo>
                <a:lnTo>
                  <a:pt x="6350" y="459118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4510071" y="1950358"/>
            <a:ext cx="9527" cy="4597539"/>
          </a:xfrm>
          <a:custGeom>
            <a:avLst/>
            <a:gdLst/>
            <a:ahLst/>
            <a:cxnLst/>
            <a:rect l="l" t="t" r="r" b="b"/>
            <a:pathLst>
              <a:path w="12700" h="4597539">
                <a:moveTo>
                  <a:pt x="6350" y="6350"/>
                </a:moveTo>
                <a:lnTo>
                  <a:pt x="6350" y="459118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2333041" y="6528844"/>
            <a:ext cx="2191321" cy="12700"/>
          </a:xfrm>
          <a:custGeom>
            <a:avLst/>
            <a:gdLst/>
            <a:ahLst/>
            <a:cxnLst/>
            <a:rect l="l" t="t" r="r" b="b"/>
            <a:pathLst>
              <a:path w="2921000" h="12700">
                <a:moveTo>
                  <a:pt x="6350" y="6350"/>
                </a:moveTo>
                <a:lnTo>
                  <a:pt x="2914650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ext 1"/>
          <p:cNvSpPr txBox="1"/>
          <p:nvPr/>
        </p:nvSpPr>
        <p:spPr>
          <a:xfrm>
            <a:off x="2286001" y="2014112"/>
            <a:ext cx="2285999" cy="1643527"/>
          </a:xfrm>
          <a:prstGeom prst="rect">
            <a:avLst/>
          </a:prstGeom>
          <a:solidFill>
            <a:srgbClr val="00B050"/>
          </a:solidFill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80" spc="10" dirty="0">
                <a:solidFill>
                  <a:srgbClr val="FFFFFF"/>
                </a:solidFill>
                <a:latin typeface="Cambria"/>
                <a:cs typeface="Cambria"/>
              </a:rPr>
              <a:t>Round </a:t>
            </a:r>
            <a:r>
              <a:rPr sz="1680" spc="10">
                <a:solidFill>
                  <a:srgbClr val="FFFFFF"/>
                </a:solidFill>
                <a:latin typeface="Cambria"/>
                <a:cs typeface="Cambria"/>
              </a:rPr>
              <a:t>pointed </a:t>
            </a:r>
            <a:r>
              <a:rPr sz="1680" spc="10" smtClean="0">
                <a:solidFill>
                  <a:srgbClr val="FFFFFF"/>
                </a:solidFill>
                <a:latin typeface="Cambria"/>
                <a:cs typeface="Cambria"/>
              </a:rPr>
              <a:t>tapering</a:t>
            </a:r>
            <a:r>
              <a:rPr lang="en-US" sz="1600" spc="10" dirty="0" smtClean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10" smtClean="0">
                <a:solidFill>
                  <a:srgbClr val="FFFFFF"/>
                </a:solidFill>
                <a:latin typeface="Cambria"/>
                <a:cs typeface="Cambria"/>
              </a:rPr>
              <a:t>fissure </a:t>
            </a:r>
            <a:r>
              <a:rPr sz="1800" spc="10" dirty="0">
                <a:solidFill>
                  <a:srgbClr val="FFFFFF"/>
                </a:solidFill>
                <a:latin typeface="Cambria"/>
                <a:cs typeface="Cambria"/>
              </a:rPr>
              <a:t>bur </a:t>
            </a:r>
            <a:r>
              <a:rPr sz="1800" spc="10">
                <a:solidFill>
                  <a:srgbClr val="FFFFFF"/>
                </a:solidFill>
                <a:latin typeface="Cambria"/>
                <a:cs typeface="Cambria"/>
              </a:rPr>
              <a:t>in </a:t>
            </a:r>
            <a:r>
              <a:rPr sz="1800" spc="10" smtClean="0">
                <a:solidFill>
                  <a:srgbClr val="FFFFFF"/>
                </a:solidFill>
                <a:latin typeface="Cambria"/>
                <a:cs typeface="Cambria"/>
              </a:rPr>
              <a:t>an</a:t>
            </a:r>
            <a:r>
              <a:rPr lang="en-US" spc="10" dirty="0" smtClean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10" smtClean="0">
                <a:solidFill>
                  <a:srgbClr val="FFFFFF"/>
                </a:solidFill>
                <a:latin typeface="Cambria"/>
                <a:cs typeface="Cambria"/>
              </a:rPr>
              <a:t>accentuated </a:t>
            </a:r>
            <a:r>
              <a:rPr sz="1800" spc="10" dirty="0">
                <a:solidFill>
                  <a:srgbClr val="FFFFFF"/>
                </a:solidFill>
                <a:latin typeface="Cambria"/>
                <a:cs typeface="Cambria"/>
              </a:rPr>
              <a:t>speed</a:t>
            </a:r>
            <a:endParaRPr sz="18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solidFill>
                  <a:srgbClr val="FFFFFF"/>
                </a:solidFill>
                <a:latin typeface="Cambria"/>
                <a:cs typeface="Cambria"/>
              </a:rPr>
              <a:t>handpiece at right </a:t>
            </a:r>
            <a:r>
              <a:rPr sz="1800" spc="10">
                <a:solidFill>
                  <a:srgbClr val="FFFFFF"/>
                </a:solidFill>
                <a:latin typeface="Cambria"/>
                <a:cs typeface="Cambria"/>
              </a:rPr>
              <a:t>angle </a:t>
            </a:r>
            <a:r>
              <a:rPr sz="1800" spc="10" smtClean="0">
                <a:solidFill>
                  <a:srgbClr val="FFFFFF"/>
                </a:solidFill>
                <a:latin typeface="Cambria"/>
                <a:cs typeface="Cambria"/>
              </a:rPr>
              <a:t>to</a:t>
            </a:r>
            <a:r>
              <a:rPr lang="en-US" sz="1800" spc="10" dirty="0" smtClean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10" smtClean="0">
                <a:solidFill>
                  <a:srgbClr val="FFFFFF"/>
                </a:solidFill>
                <a:latin typeface="Cambria"/>
                <a:cs typeface="Cambria"/>
              </a:rPr>
              <a:t>the </a:t>
            </a:r>
            <a:r>
              <a:rPr sz="1800" spc="10" dirty="0">
                <a:solidFill>
                  <a:srgbClr val="FFFFFF"/>
                </a:solidFill>
                <a:latin typeface="Cambria"/>
                <a:cs typeface="Cambria"/>
              </a:rPr>
              <a:t>long axis of the tooth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663" name="object 663"/>
          <p:cNvSpPr/>
          <p:nvPr/>
        </p:nvSpPr>
        <p:spPr>
          <a:xfrm>
            <a:off x="4641617" y="2210092"/>
            <a:ext cx="2045483" cy="3047708"/>
          </a:xfrm>
          <a:custGeom>
            <a:avLst/>
            <a:gdLst/>
            <a:ahLst/>
            <a:cxnLst/>
            <a:rect l="l" t="t" r="r" b="b"/>
            <a:pathLst>
              <a:path w="2726600" h="3047708">
                <a:moveTo>
                  <a:pt x="0" y="3047708"/>
                </a:moveTo>
                <a:lnTo>
                  <a:pt x="0" y="0"/>
                </a:lnTo>
                <a:lnTo>
                  <a:pt x="2726601" y="0"/>
                </a:lnTo>
                <a:lnTo>
                  <a:pt x="2726601" y="3047708"/>
                </a:lnTo>
                <a:lnTo>
                  <a:pt x="0" y="3047708"/>
                </a:lnTo>
                <a:close/>
              </a:path>
            </a:pathLst>
          </a:custGeom>
          <a:solidFill>
            <a:srgbClr val="F5D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4622565" y="2191040"/>
            <a:ext cx="2083593" cy="38100"/>
          </a:xfrm>
          <a:custGeom>
            <a:avLst/>
            <a:gdLst/>
            <a:ahLst/>
            <a:cxnLst/>
            <a:rect l="l" t="t" r="r" b="b"/>
            <a:pathLst>
              <a:path w="2777400" h="38100">
                <a:moveTo>
                  <a:pt x="19050" y="19050"/>
                </a:moveTo>
                <a:lnTo>
                  <a:pt x="2758351" y="1905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4636857" y="846828"/>
            <a:ext cx="9527" cy="4423677"/>
          </a:xfrm>
          <a:custGeom>
            <a:avLst/>
            <a:gdLst/>
            <a:ahLst/>
            <a:cxnLst/>
            <a:rect l="l" t="t" r="r" b="b"/>
            <a:pathLst>
              <a:path w="12700" h="4423677">
                <a:moveTo>
                  <a:pt x="6350" y="6350"/>
                </a:moveTo>
                <a:lnTo>
                  <a:pt x="6350" y="441732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6682336" y="846828"/>
            <a:ext cx="9527" cy="4423677"/>
          </a:xfrm>
          <a:custGeom>
            <a:avLst/>
            <a:gdLst/>
            <a:ahLst/>
            <a:cxnLst/>
            <a:rect l="l" t="t" r="r" b="b"/>
            <a:pathLst>
              <a:path w="12700" h="4423677">
                <a:moveTo>
                  <a:pt x="6350" y="6350"/>
                </a:moveTo>
                <a:lnTo>
                  <a:pt x="6350" y="441732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4632092" y="853177"/>
            <a:ext cx="2064538" cy="12700"/>
          </a:xfrm>
          <a:custGeom>
            <a:avLst/>
            <a:gdLst/>
            <a:ahLst/>
            <a:cxnLst/>
            <a:rect l="l" t="t" r="r" b="b"/>
            <a:pathLst>
              <a:path w="2752000" h="12700">
                <a:moveTo>
                  <a:pt x="6350" y="6350"/>
                </a:moveTo>
                <a:lnTo>
                  <a:pt x="2745651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4632092" y="5251450"/>
            <a:ext cx="2064538" cy="12700"/>
          </a:xfrm>
          <a:custGeom>
            <a:avLst/>
            <a:gdLst/>
            <a:ahLst/>
            <a:cxnLst/>
            <a:rect l="l" t="t" r="r" b="b"/>
            <a:pathLst>
              <a:path w="2752000" h="12700">
                <a:moveTo>
                  <a:pt x="6350" y="6350"/>
                </a:moveTo>
                <a:lnTo>
                  <a:pt x="2745651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text 1"/>
          <p:cNvSpPr txBox="1"/>
          <p:nvPr/>
        </p:nvSpPr>
        <p:spPr>
          <a:xfrm>
            <a:off x="4572001" y="910582"/>
            <a:ext cx="2133600" cy="101566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83895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cs typeface="Cambria"/>
              </a:rPr>
              <a:t>Rotate the </a:t>
            </a:r>
            <a:r>
              <a:rPr sz="1600" spc="10">
                <a:solidFill>
                  <a:srgbClr val="FFFFFF"/>
                </a:solidFill>
                <a:cs typeface="Cambria"/>
              </a:rPr>
              <a:t>handpiece </a:t>
            </a:r>
            <a:r>
              <a:rPr sz="1600" spc="10" smtClean="0">
                <a:solidFill>
                  <a:srgbClr val="FFFFFF"/>
                </a:solidFill>
                <a:cs typeface="Cambria"/>
              </a:rPr>
              <a:t>to</a:t>
            </a:r>
            <a:r>
              <a:rPr lang="en-US" sz="1600" spc="10" dirty="0" smtClean="0">
                <a:solidFill>
                  <a:srgbClr val="FFFFFF"/>
                </a:solidFill>
                <a:cs typeface="Cambria"/>
              </a:rPr>
              <a:t> </a:t>
            </a:r>
            <a:r>
              <a:rPr sz="1600" spc="10" smtClean="0">
                <a:solidFill>
                  <a:srgbClr val="FFFFFF"/>
                </a:solidFill>
                <a:cs typeface="Cambria"/>
              </a:rPr>
              <a:t>the </a:t>
            </a:r>
            <a:r>
              <a:rPr sz="1600" spc="10" dirty="0">
                <a:solidFill>
                  <a:srgbClr val="FFFFFF"/>
                </a:solidFill>
                <a:cs typeface="Cambria"/>
              </a:rPr>
              <a:t>incisal so that </a:t>
            </a:r>
            <a:r>
              <a:rPr sz="1600" spc="10">
                <a:solidFill>
                  <a:srgbClr val="FFFFFF"/>
                </a:solidFill>
                <a:cs typeface="Cambria"/>
              </a:rPr>
              <a:t>the </a:t>
            </a:r>
            <a:r>
              <a:rPr sz="1600" spc="10" smtClean="0">
                <a:solidFill>
                  <a:srgbClr val="FFFFFF"/>
                </a:solidFill>
                <a:cs typeface="Cambria"/>
              </a:rPr>
              <a:t>bur</a:t>
            </a:r>
            <a:r>
              <a:rPr lang="en-US" sz="1600" spc="10" dirty="0" smtClean="0">
                <a:solidFill>
                  <a:srgbClr val="FFFFFF"/>
                </a:solidFill>
                <a:cs typeface="Cambria"/>
              </a:rPr>
              <a:t> </a:t>
            </a:r>
            <a:r>
              <a:rPr sz="1600" spc="10" smtClean="0">
                <a:solidFill>
                  <a:srgbClr val="FFFFFF"/>
                </a:solidFill>
                <a:cs typeface="Cambria"/>
              </a:rPr>
              <a:t>is </a:t>
            </a:r>
            <a:r>
              <a:rPr sz="1600" spc="10" dirty="0">
                <a:solidFill>
                  <a:srgbClr val="FFFFFF"/>
                </a:solidFill>
                <a:cs typeface="Cambria"/>
              </a:rPr>
              <a:t>parallel to the </a:t>
            </a:r>
            <a:r>
              <a:rPr sz="1600" spc="10">
                <a:solidFill>
                  <a:srgbClr val="FFFFFF"/>
                </a:solidFill>
                <a:cs typeface="Cambria"/>
              </a:rPr>
              <a:t>long </a:t>
            </a:r>
            <a:r>
              <a:rPr sz="1600" spc="10" smtClean="0">
                <a:solidFill>
                  <a:srgbClr val="FFFFFF"/>
                </a:solidFill>
                <a:cs typeface="Cambria"/>
              </a:rPr>
              <a:t>axis</a:t>
            </a:r>
            <a:r>
              <a:rPr lang="en-US" sz="1600" spc="10" dirty="0" smtClean="0">
                <a:solidFill>
                  <a:srgbClr val="FFFFFF"/>
                </a:solidFill>
                <a:cs typeface="Cambria"/>
              </a:rPr>
              <a:t> </a:t>
            </a:r>
            <a:r>
              <a:rPr sz="1600" spc="10" smtClean="0">
                <a:solidFill>
                  <a:srgbClr val="FFFFFF"/>
                </a:solidFill>
                <a:cs typeface="Cambria"/>
              </a:rPr>
              <a:t>of </a:t>
            </a:r>
            <a:r>
              <a:rPr sz="1600" spc="10" dirty="0">
                <a:solidFill>
                  <a:srgbClr val="FFFFFF"/>
                </a:solidFill>
                <a:cs typeface="Cambria"/>
              </a:rPr>
              <a:t>tooth</a:t>
            </a:r>
            <a:endParaRPr sz="1600">
              <a:cs typeface="Cambria"/>
            </a:endParaRPr>
          </a:p>
        </p:txBody>
      </p:sp>
      <p:sp>
        <p:nvSpPr>
          <p:cNvPr id="669" name="object 669"/>
          <p:cNvSpPr/>
          <p:nvPr/>
        </p:nvSpPr>
        <p:spPr>
          <a:xfrm>
            <a:off x="6801430" y="1981200"/>
            <a:ext cx="2115101" cy="1342174"/>
          </a:xfrm>
          <a:custGeom>
            <a:avLst/>
            <a:gdLst/>
            <a:ahLst/>
            <a:cxnLst/>
            <a:rect l="l" t="t" r="r" b="b"/>
            <a:pathLst>
              <a:path w="2819400" h="1342174">
                <a:moveTo>
                  <a:pt x="0" y="1342174"/>
                </a:moveTo>
                <a:lnTo>
                  <a:pt x="0" y="0"/>
                </a:lnTo>
                <a:lnTo>
                  <a:pt x="2819400" y="0"/>
                </a:lnTo>
                <a:lnTo>
                  <a:pt x="2819400" y="1342174"/>
                </a:lnTo>
                <a:lnTo>
                  <a:pt x="0" y="1342174"/>
                </a:lnTo>
                <a:close/>
              </a:path>
            </a:pathLst>
          </a:custGeom>
          <a:solidFill>
            <a:srgbClr val="B98D1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6801430" y="3323374"/>
            <a:ext cx="2115101" cy="2960242"/>
          </a:xfrm>
          <a:custGeom>
            <a:avLst/>
            <a:gdLst/>
            <a:ahLst/>
            <a:cxnLst/>
            <a:rect l="l" t="t" r="r" b="b"/>
            <a:pathLst>
              <a:path w="2819400" h="2960242">
                <a:moveTo>
                  <a:pt x="0" y="2960243"/>
                </a:moveTo>
                <a:lnTo>
                  <a:pt x="0" y="0"/>
                </a:lnTo>
                <a:lnTo>
                  <a:pt x="2819400" y="0"/>
                </a:lnTo>
                <a:lnTo>
                  <a:pt x="2819400" y="2960243"/>
                </a:lnTo>
                <a:lnTo>
                  <a:pt x="0" y="2960243"/>
                </a:lnTo>
                <a:close/>
              </a:path>
            </a:pathLst>
          </a:custGeom>
          <a:solidFill>
            <a:srgbClr val="F5D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6782374" y="3304326"/>
            <a:ext cx="2153211" cy="38100"/>
          </a:xfrm>
          <a:custGeom>
            <a:avLst/>
            <a:gdLst/>
            <a:ahLst/>
            <a:cxnLst/>
            <a:rect l="l" t="t" r="r" b="b"/>
            <a:pathLst>
              <a:path w="2870200" h="38100">
                <a:moveTo>
                  <a:pt x="19050" y="19050"/>
                </a:moveTo>
                <a:lnTo>
                  <a:pt x="2851150" y="1905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6796665" y="1968501"/>
            <a:ext cx="9527" cy="4327817"/>
          </a:xfrm>
          <a:custGeom>
            <a:avLst/>
            <a:gdLst/>
            <a:ahLst/>
            <a:cxnLst/>
            <a:rect l="l" t="t" r="r" b="b"/>
            <a:pathLst>
              <a:path w="12700" h="4327817">
                <a:moveTo>
                  <a:pt x="6350" y="6350"/>
                </a:moveTo>
                <a:lnTo>
                  <a:pt x="6350" y="432146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8911765" y="1968501"/>
            <a:ext cx="9527" cy="4327817"/>
          </a:xfrm>
          <a:custGeom>
            <a:avLst/>
            <a:gdLst/>
            <a:ahLst/>
            <a:cxnLst/>
            <a:rect l="l" t="t" r="r" b="b"/>
            <a:pathLst>
              <a:path w="12700" h="4327817">
                <a:moveTo>
                  <a:pt x="6350" y="6350"/>
                </a:moveTo>
                <a:lnTo>
                  <a:pt x="6350" y="432146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6791899" y="1974850"/>
            <a:ext cx="2134156" cy="12700"/>
          </a:xfrm>
          <a:custGeom>
            <a:avLst/>
            <a:gdLst/>
            <a:ahLst/>
            <a:cxnLst/>
            <a:rect l="l" t="t" r="r" b="b"/>
            <a:pathLst>
              <a:path w="2844800" h="12700">
                <a:moveTo>
                  <a:pt x="6350" y="6350"/>
                </a:moveTo>
                <a:lnTo>
                  <a:pt x="2838450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6791899" y="6277269"/>
            <a:ext cx="2134156" cy="12700"/>
          </a:xfrm>
          <a:custGeom>
            <a:avLst/>
            <a:gdLst/>
            <a:ahLst/>
            <a:cxnLst/>
            <a:rect l="l" t="t" r="r" b="b"/>
            <a:pathLst>
              <a:path w="2844800" h="12700">
                <a:moveTo>
                  <a:pt x="6350" y="6350"/>
                </a:moveTo>
                <a:lnTo>
                  <a:pt x="2838450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text 1"/>
          <p:cNvSpPr txBox="1"/>
          <p:nvPr/>
        </p:nvSpPr>
        <p:spPr>
          <a:xfrm>
            <a:off x="6896743" y="1981200"/>
            <a:ext cx="2018657" cy="1089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80" spc="10" dirty="0">
                <a:solidFill>
                  <a:srgbClr val="FFFFFF"/>
                </a:solidFill>
                <a:latin typeface="Cambria"/>
                <a:cs typeface="Cambria"/>
              </a:rPr>
              <a:t>Preliminary </a:t>
            </a:r>
            <a:r>
              <a:rPr sz="1680" spc="10">
                <a:solidFill>
                  <a:srgbClr val="FFFFFF"/>
                </a:solidFill>
                <a:latin typeface="Cambria"/>
                <a:cs typeface="Cambria"/>
              </a:rPr>
              <a:t>cavity </a:t>
            </a:r>
            <a:r>
              <a:rPr sz="1680" spc="10" smtClean="0">
                <a:solidFill>
                  <a:srgbClr val="FFFFFF"/>
                </a:solidFill>
                <a:latin typeface="Cambria"/>
                <a:cs typeface="Cambria"/>
              </a:rPr>
              <a:t>outline</a:t>
            </a:r>
            <a:r>
              <a:rPr lang="en-US" sz="1680" spc="10" dirty="0" smtClean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10" smtClean="0">
                <a:solidFill>
                  <a:srgbClr val="FFFFFF"/>
                </a:solidFill>
                <a:latin typeface="Cambria"/>
                <a:cs typeface="Cambria"/>
              </a:rPr>
              <a:t>funnelled </a:t>
            </a:r>
            <a:r>
              <a:rPr sz="1800" spc="10">
                <a:solidFill>
                  <a:srgbClr val="FFFFFF"/>
                </a:solidFill>
                <a:latin typeface="Cambria"/>
                <a:cs typeface="Cambria"/>
              </a:rPr>
              <a:t>and </a:t>
            </a:r>
            <a:r>
              <a:rPr sz="1800" spc="10" smtClean="0">
                <a:solidFill>
                  <a:srgbClr val="FFFFFF"/>
                </a:solidFill>
                <a:latin typeface="Cambria"/>
                <a:cs typeface="Cambria"/>
              </a:rPr>
              <a:t>fanned</a:t>
            </a:r>
            <a:r>
              <a:rPr lang="en-US" sz="1800" spc="10" dirty="0" smtClean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10" smtClean="0">
                <a:solidFill>
                  <a:srgbClr val="FFFFFF"/>
                </a:solidFill>
                <a:latin typeface="Cambria"/>
                <a:cs typeface="Cambria"/>
              </a:rPr>
              <a:t>incisally </a:t>
            </a:r>
            <a:r>
              <a:rPr sz="1800" spc="10" dirty="0">
                <a:solidFill>
                  <a:srgbClr val="FFFFFF"/>
                </a:solidFill>
                <a:latin typeface="Cambria"/>
                <a:cs typeface="Cambria"/>
              </a:rPr>
              <a:t>with a fissure bur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505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92" y="2161032"/>
            <a:ext cx="75458" cy="227076"/>
          </a:xfrm>
          <a:prstGeom prst="rect">
            <a:avLst/>
          </a:prstGeom>
        </p:spPr>
      </p:pic>
      <p:pic>
        <p:nvPicPr>
          <p:cNvPr id="506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062" y="3877055"/>
            <a:ext cx="138339" cy="228600"/>
          </a:xfrm>
          <a:prstGeom prst="rect">
            <a:avLst/>
          </a:prstGeom>
        </p:spPr>
      </p:pic>
      <p:pic>
        <p:nvPicPr>
          <p:cNvPr id="507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835" y="2386583"/>
            <a:ext cx="126906" cy="227076"/>
          </a:xfrm>
          <a:prstGeom prst="rect">
            <a:avLst/>
          </a:prstGeom>
        </p:spPr>
      </p:pic>
      <p:pic>
        <p:nvPicPr>
          <p:cNvPr id="508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933" y="3457956"/>
            <a:ext cx="142912" cy="230124"/>
          </a:xfrm>
          <a:prstGeom prst="rect">
            <a:avLst/>
          </a:prstGeom>
        </p:spPr>
      </p:pic>
      <p:pic>
        <p:nvPicPr>
          <p:cNvPr id="509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61" y="2157984"/>
            <a:ext cx="1472567" cy="2368296"/>
          </a:xfrm>
          <a:prstGeom prst="rect">
            <a:avLst/>
          </a:prstGeom>
        </p:spPr>
      </p:pic>
      <p:pic>
        <p:nvPicPr>
          <p:cNvPr id="510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34" y="2209800"/>
            <a:ext cx="1353664" cy="2209800"/>
          </a:xfrm>
          <a:prstGeom prst="rect">
            <a:avLst/>
          </a:prstGeom>
        </p:spPr>
      </p:pic>
      <p:sp>
        <p:nvSpPr>
          <p:cNvPr id="676" name="object 676"/>
          <p:cNvSpPr/>
          <p:nvPr/>
        </p:nvSpPr>
        <p:spPr>
          <a:xfrm>
            <a:off x="512197" y="2183893"/>
            <a:ext cx="1392537" cy="2261615"/>
          </a:xfrm>
          <a:custGeom>
            <a:avLst/>
            <a:gdLst/>
            <a:ahLst/>
            <a:cxnLst/>
            <a:rect l="l" t="t" r="r" b="b"/>
            <a:pathLst>
              <a:path w="1856232" h="2261615">
                <a:moveTo>
                  <a:pt x="12954" y="2248662"/>
                </a:moveTo>
                <a:lnTo>
                  <a:pt x="12954" y="12954"/>
                </a:lnTo>
                <a:lnTo>
                  <a:pt x="1843278" y="12954"/>
                </a:lnTo>
                <a:lnTo>
                  <a:pt x="1843278" y="2248662"/>
                </a:lnTo>
                <a:lnTo>
                  <a:pt x="12954" y="2248662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511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569" y="3939540"/>
            <a:ext cx="1869292" cy="2491739"/>
          </a:xfrm>
          <a:prstGeom prst="rect">
            <a:avLst/>
          </a:prstGeom>
        </p:spPr>
      </p:pic>
      <p:pic>
        <p:nvPicPr>
          <p:cNvPr id="512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442" y="3991356"/>
            <a:ext cx="1750388" cy="2333244"/>
          </a:xfrm>
          <a:prstGeom prst="rect">
            <a:avLst/>
          </a:prstGeom>
        </p:spPr>
      </p:pic>
      <p:sp>
        <p:nvSpPr>
          <p:cNvPr id="677" name="object 677"/>
          <p:cNvSpPr/>
          <p:nvPr/>
        </p:nvSpPr>
        <p:spPr>
          <a:xfrm>
            <a:off x="2609005" y="3965448"/>
            <a:ext cx="1789261" cy="2385060"/>
          </a:xfrm>
          <a:custGeom>
            <a:avLst/>
            <a:gdLst/>
            <a:ahLst/>
            <a:cxnLst/>
            <a:rect l="l" t="t" r="r" b="b"/>
            <a:pathLst>
              <a:path w="2385060" h="2385060">
                <a:moveTo>
                  <a:pt x="12953" y="2372106"/>
                </a:moveTo>
                <a:lnTo>
                  <a:pt x="12953" y="12954"/>
                </a:lnTo>
                <a:lnTo>
                  <a:pt x="2372106" y="12954"/>
                </a:lnTo>
                <a:lnTo>
                  <a:pt x="2372106" y="2372106"/>
                </a:lnTo>
                <a:lnTo>
                  <a:pt x="12953" y="2372106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513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900" y="2415541"/>
            <a:ext cx="1665785" cy="2738627"/>
          </a:xfrm>
          <a:prstGeom prst="rect">
            <a:avLst/>
          </a:prstGeom>
        </p:spPr>
      </p:pic>
      <p:pic>
        <p:nvPicPr>
          <p:cNvPr id="514" name="Ima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772" y="2467357"/>
            <a:ext cx="1546881" cy="2580131"/>
          </a:xfrm>
          <a:prstGeom prst="rect">
            <a:avLst/>
          </a:prstGeom>
        </p:spPr>
      </p:pic>
      <p:sp>
        <p:nvSpPr>
          <p:cNvPr id="678" name="object 678"/>
          <p:cNvSpPr/>
          <p:nvPr/>
        </p:nvSpPr>
        <p:spPr>
          <a:xfrm>
            <a:off x="4949336" y="2441449"/>
            <a:ext cx="1585755" cy="2631947"/>
          </a:xfrm>
          <a:custGeom>
            <a:avLst/>
            <a:gdLst/>
            <a:ahLst/>
            <a:cxnLst/>
            <a:rect l="l" t="t" r="r" b="b"/>
            <a:pathLst>
              <a:path w="2113789" h="2631947">
                <a:moveTo>
                  <a:pt x="12954" y="2618994"/>
                </a:moveTo>
                <a:lnTo>
                  <a:pt x="12954" y="12954"/>
                </a:lnTo>
                <a:lnTo>
                  <a:pt x="2100834" y="12954"/>
                </a:lnTo>
                <a:lnTo>
                  <a:pt x="2100834" y="2618994"/>
                </a:lnTo>
                <a:lnTo>
                  <a:pt x="12954" y="2618994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515" name="Imag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595" y="3363467"/>
            <a:ext cx="1644062" cy="2883408"/>
          </a:xfrm>
          <a:prstGeom prst="rect">
            <a:avLst/>
          </a:prstGeom>
        </p:spPr>
      </p:pic>
      <p:pic>
        <p:nvPicPr>
          <p:cNvPr id="516" name="Imag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468" y="3415284"/>
            <a:ext cx="1525159" cy="2724911"/>
          </a:xfrm>
          <a:prstGeom prst="rect">
            <a:avLst/>
          </a:prstGeom>
        </p:spPr>
      </p:pic>
      <p:sp>
        <p:nvSpPr>
          <p:cNvPr id="679" name="object 679"/>
          <p:cNvSpPr/>
          <p:nvPr/>
        </p:nvSpPr>
        <p:spPr>
          <a:xfrm>
            <a:off x="7125032" y="3389376"/>
            <a:ext cx="1564031" cy="2776728"/>
          </a:xfrm>
          <a:custGeom>
            <a:avLst/>
            <a:gdLst/>
            <a:ahLst/>
            <a:cxnLst/>
            <a:rect l="l" t="t" r="r" b="b"/>
            <a:pathLst>
              <a:path w="2084832" h="2776728">
                <a:moveTo>
                  <a:pt x="12954" y="2763774"/>
                </a:moveTo>
                <a:lnTo>
                  <a:pt x="12954" y="12954"/>
                </a:lnTo>
                <a:lnTo>
                  <a:pt x="2071878" y="12954"/>
                </a:lnTo>
                <a:lnTo>
                  <a:pt x="2071878" y="2763774"/>
                </a:lnTo>
                <a:lnTo>
                  <a:pt x="12954" y="2763774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object 681"/>
          <p:cNvSpPr/>
          <p:nvPr/>
        </p:nvSpPr>
        <p:spPr>
          <a:xfrm>
            <a:off x="170695" y="2085430"/>
            <a:ext cx="2057545" cy="2943771"/>
          </a:xfrm>
          <a:custGeom>
            <a:avLst/>
            <a:gdLst/>
            <a:ahLst/>
            <a:cxnLst/>
            <a:rect l="l" t="t" r="r" b="b"/>
            <a:pathLst>
              <a:path w="2742679" h="2943771">
                <a:moveTo>
                  <a:pt x="0" y="2943771"/>
                </a:moveTo>
                <a:lnTo>
                  <a:pt x="0" y="0"/>
                </a:lnTo>
                <a:lnTo>
                  <a:pt x="2742679" y="0"/>
                </a:lnTo>
                <a:lnTo>
                  <a:pt x="2742679" y="2943771"/>
                </a:lnTo>
                <a:lnTo>
                  <a:pt x="0" y="2943771"/>
                </a:lnTo>
                <a:close/>
              </a:path>
            </a:pathLst>
          </a:custGeom>
          <a:solidFill>
            <a:srgbClr val="F5D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151640" y="2066376"/>
            <a:ext cx="2095655" cy="38100"/>
          </a:xfrm>
          <a:custGeom>
            <a:avLst/>
            <a:gdLst/>
            <a:ahLst/>
            <a:cxnLst/>
            <a:rect l="l" t="t" r="r" b="b"/>
            <a:pathLst>
              <a:path w="2793479" h="38100">
                <a:moveTo>
                  <a:pt x="19050" y="19050"/>
                </a:moveTo>
                <a:lnTo>
                  <a:pt x="2774429" y="1905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165931" y="825500"/>
            <a:ext cx="9527" cy="4216400"/>
          </a:xfrm>
          <a:custGeom>
            <a:avLst/>
            <a:gdLst/>
            <a:ahLst/>
            <a:cxnLst/>
            <a:rect l="l" t="t" r="r" b="b"/>
            <a:pathLst>
              <a:path w="12700" h="4216400">
                <a:moveTo>
                  <a:pt x="6350" y="6350"/>
                </a:moveTo>
                <a:lnTo>
                  <a:pt x="6350" y="42100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2223476" y="825500"/>
            <a:ext cx="9527" cy="4216400"/>
          </a:xfrm>
          <a:custGeom>
            <a:avLst/>
            <a:gdLst/>
            <a:ahLst/>
            <a:cxnLst/>
            <a:rect l="l" t="t" r="r" b="b"/>
            <a:pathLst>
              <a:path w="12700" h="4216400">
                <a:moveTo>
                  <a:pt x="6350" y="6350"/>
                </a:moveTo>
                <a:lnTo>
                  <a:pt x="6350" y="42100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161168" y="831850"/>
            <a:ext cx="2076600" cy="12700"/>
          </a:xfrm>
          <a:custGeom>
            <a:avLst/>
            <a:gdLst/>
            <a:ahLst/>
            <a:cxnLst/>
            <a:rect l="l" t="t" r="r" b="b"/>
            <a:pathLst>
              <a:path w="2768079" h="12700">
                <a:moveTo>
                  <a:pt x="6350" y="6350"/>
                </a:moveTo>
                <a:lnTo>
                  <a:pt x="2761729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161168" y="5022850"/>
            <a:ext cx="2076600" cy="12700"/>
          </a:xfrm>
          <a:custGeom>
            <a:avLst/>
            <a:gdLst/>
            <a:ahLst/>
            <a:cxnLst/>
            <a:rect l="l" t="t" r="r" b="b"/>
            <a:pathLst>
              <a:path w="2768079" h="12700">
                <a:moveTo>
                  <a:pt x="6350" y="6350"/>
                </a:moveTo>
                <a:lnTo>
                  <a:pt x="2761729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text 1"/>
          <p:cNvSpPr txBox="1"/>
          <p:nvPr/>
        </p:nvSpPr>
        <p:spPr>
          <a:xfrm>
            <a:off x="239293" y="1437895"/>
            <a:ext cx="200889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solidFill>
                  <a:srgbClr val="FFFFFF"/>
                </a:solidFill>
                <a:latin typeface="Cambria"/>
                <a:cs typeface="Cambria"/>
              </a:rPr>
              <a:t>to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239464" y="1437895"/>
            <a:ext cx="1153970" cy="4308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17423">
              <a:lnSpc>
                <a:spcPct val="100000"/>
              </a:lnSpc>
            </a:pPr>
            <a:r>
              <a:rPr sz="1400" spc="10" dirty="0">
                <a:solidFill>
                  <a:srgbClr val="FFFFFF"/>
                </a:solidFill>
                <a:cs typeface="Cambria"/>
              </a:rPr>
              <a:t>penetrate</a:t>
            </a:r>
            <a:endParaRPr sz="1400"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FFFFFF"/>
                </a:solidFill>
                <a:cs typeface="Cambria"/>
              </a:rPr>
              <a:t>chamber</a:t>
            </a:r>
            <a:endParaRPr sz="1400">
              <a:cs typeface="Cambria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425007" y="1437895"/>
            <a:ext cx="321242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826304" y="1437895"/>
            <a:ext cx="452368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solidFill>
                  <a:srgbClr val="FFFFFF"/>
                </a:solidFill>
                <a:latin typeface="Cambria"/>
                <a:cs typeface="Cambria"/>
              </a:rPr>
              <a:t>pulp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688" name="object 688"/>
          <p:cNvSpPr/>
          <p:nvPr/>
        </p:nvSpPr>
        <p:spPr>
          <a:xfrm>
            <a:off x="2342569" y="3657601"/>
            <a:ext cx="2172266" cy="2877591"/>
          </a:xfrm>
          <a:custGeom>
            <a:avLst/>
            <a:gdLst/>
            <a:ahLst/>
            <a:cxnLst/>
            <a:rect l="l" t="t" r="r" b="b"/>
            <a:pathLst>
              <a:path w="2895600" h="2877591">
                <a:moveTo>
                  <a:pt x="0" y="2877591"/>
                </a:moveTo>
                <a:lnTo>
                  <a:pt x="0" y="0"/>
                </a:lnTo>
                <a:lnTo>
                  <a:pt x="2895600" y="0"/>
                </a:lnTo>
                <a:lnTo>
                  <a:pt x="2895600" y="2877591"/>
                </a:lnTo>
                <a:lnTo>
                  <a:pt x="0" y="2877591"/>
                </a:lnTo>
                <a:close/>
              </a:path>
            </a:pathLst>
          </a:custGeom>
          <a:solidFill>
            <a:srgbClr val="F5D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2323514" y="3638550"/>
            <a:ext cx="2210376" cy="38100"/>
          </a:xfrm>
          <a:custGeom>
            <a:avLst/>
            <a:gdLst/>
            <a:ahLst/>
            <a:cxnLst/>
            <a:rect l="l" t="t" r="r" b="b"/>
            <a:pathLst>
              <a:path w="2946400" h="38100">
                <a:moveTo>
                  <a:pt x="19050" y="19050"/>
                </a:moveTo>
                <a:lnTo>
                  <a:pt x="2927350" y="1905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2337806" y="1950358"/>
            <a:ext cx="9527" cy="4597539"/>
          </a:xfrm>
          <a:custGeom>
            <a:avLst/>
            <a:gdLst/>
            <a:ahLst/>
            <a:cxnLst/>
            <a:rect l="l" t="t" r="r" b="b"/>
            <a:pathLst>
              <a:path w="12700" h="4597539">
                <a:moveTo>
                  <a:pt x="6350" y="6350"/>
                </a:moveTo>
                <a:lnTo>
                  <a:pt x="6350" y="459118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4510071" y="1950358"/>
            <a:ext cx="9527" cy="4597539"/>
          </a:xfrm>
          <a:custGeom>
            <a:avLst/>
            <a:gdLst/>
            <a:ahLst/>
            <a:cxnLst/>
            <a:rect l="l" t="t" r="r" b="b"/>
            <a:pathLst>
              <a:path w="12700" h="4597539">
                <a:moveTo>
                  <a:pt x="6350" y="6350"/>
                </a:moveTo>
                <a:lnTo>
                  <a:pt x="6350" y="459118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2333041" y="1956707"/>
            <a:ext cx="2191321" cy="12700"/>
          </a:xfrm>
          <a:custGeom>
            <a:avLst/>
            <a:gdLst/>
            <a:ahLst/>
            <a:cxnLst/>
            <a:rect l="l" t="t" r="r" b="b"/>
            <a:pathLst>
              <a:path w="2921000" h="12700">
                <a:moveTo>
                  <a:pt x="6350" y="6350"/>
                </a:moveTo>
                <a:lnTo>
                  <a:pt x="2914650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2333041" y="6528844"/>
            <a:ext cx="2191321" cy="12700"/>
          </a:xfrm>
          <a:custGeom>
            <a:avLst/>
            <a:gdLst/>
            <a:ahLst/>
            <a:cxnLst/>
            <a:rect l="l" t="t" r="r" b="b"/>
            <a:pathLst>
              <a:path w="2921000" h="12700">
                <a:moveTo>
                  <a:pt x="6350" y="6350"/>
                </a:moveTo>
                <a:lnTo>
                  <a:pt x="2914650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text 1"/>
          <p:cNvSpPr txBox="1"/>
          <p:nvPr/>
        </p:nvSpPr>
        <p:spPr>
          <a:xfrm>
            <a:off x="2411167" y="2014112"/>
            <a:ext cx="853503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solidFill>
                  <a:srgbClr val="FFFFFF"/>
                </a:solidFill>
                <a:latin typeface="Cambria"/>
                <a:cs typeface="Cambria"/>
              </a:rPr>
              <a:t>Working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3191982" y="2014112"/>
            <a:ext cx="482633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solidFill>
                  <a:srgbClr val="FFFFFF"/>
                </a:solidFill>
                <a:latin typeface="Cambria"/>
                <a:cs typeface="Cambria"/>
              </a:rPr>
              <a:t>from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3700807" y="2014112"/>
            <a:ext cx="604012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solidFill>
                  <a:srgbClr val="FFFFFF"/>
                </a:solidFill>
                <a:latin typeface="Cambria"/>
                <a:cs typeface="Cambria"/>
              </a:rPr>
              <a:t>inside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2411167" y="2014112"/>
            <a:ext cx="2695481" cy="4308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514600">
              <a:lnSpc>
                <a:spcPct val="100000"/>
              </a:lnSpc>
            </a:pPr>
            <a:r>
              <a:rPr sz="1400" spc="10" dirty="0">
                <a:solidFill>
                  <a:srgbClr val="FFFFFF"/>
                </a:solidFill>
                <a:cs typeface="Cambria"/>
              </a:rPr>
              <a:t>to</a:t>
            </a:r>
            <a:endParaRPr sz="1400"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FFFFFF"/>
                </a:solidFill>
                <a:cs typeface="Cambria"/>
              </a:rPr>
              <a:t>outside, a round bur is used</a:t>
            </a:r>
            <a:endParaRPr sz="1400">
              <a:cs typeface="Cambria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2411339" y="2562752"/>
            <a:ext cx="178510" cy="24622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cs typeface="Cambria"/>
              </a:rPr>
              <a:t>to</a:t>
            </a:r>
            <a:endParaRPr sz="1600">
              <a:cs typeface="Cambria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2680071" y="2562752"/>
            <a:ext cx="697179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sz="1600" spc="10" dirty="0">
                <a:solidFill>
                  <a:srgbClr val="FFFFFF"/>
                </a:solidFill>
                <a:cs typeface="Cambria"/>
              </a:rPr>
              <a:t>emov</a:t>
            </a:r>
            <a:r>
              <a:rPr sz="1800" spc="10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3351130" y="2562752"/>
            <a:ext cx="345607" cy="49244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FFFFFF"/>
                </a:solidFill>
                <a:cs typeface="Cambria"/>
              </a:rPr>
              <a:t>th</a:t>
            </a:r>
            <a:r>
              <a:rPr sz="1350" spc="10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endParaRPr sz="1300">
              <a:latin typeface="Cambria"/>
              <a:cs typeface="Cambria"/>
            </a:endParaRPr>
          </a:p>
          <a:p>
            <a:pPr marL="149275">
              <a:lnSpc>
                <a:spcPct val="100000"/>
              </a:lnSpc>
            </a:pPr>
            <a:r>
              <a:rPr sz="1800" spc="10" dirty="0">
                <a:solidFill>
                  <a:srgbClr val="FFFFFF"/>
                </a:solidFill>
                <a:latin typeface="Cambria"/>
                <a:cs typeface="Cambria"/>
              </a:rPr>
              <a:t>of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3706639" y="2562752"/>
            <a:ext cx="680636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solidFill>
                  <a:srgbClr val="FFFFFF"/>
                </a:solidFill>
                <a:latin typeface="Cambria"/>
                <a:cs typeface="Cambria"/>
              </a:rPr>
              <a:t>lingual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4112566" y="2562752"/>
            <a:ext cx="452368" cy="55399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86436">
              <a:lnSpc>
                <a:spcPct val="100000"/>
              </a:lnSpc>
            </a:pPr>
            <a:r>
              <a:rPr sz="1800" spc="10" dirty="0">
                <a:solidFill>
                  <a:srgbClr val="FFFFFF"/>
                </a:solidFill>
                <a:latin typeface="Cambria"/>
                <a:cs typeface="Cambria"/>
              </a:rPr>
              <a:t>&amp;</a:t>
            </a:r>
            <a:endParaRPr sz="18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solidFill>
                  <a:srgbClr val="FFFFFF"/>
                </a:solidFill>
                <a:latin typeface="Cambria"/>
                <a:cs typeface="Cambria"/>
              </a:rPr>
              <a:t>pulp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2411339" y="2837072"/>
            <a:ext cx="547907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solidFill>
                  <a:srgbClr val="FFFFFF"/>
                </a:solidFill>
                <a:latin typeface="Cambria"/>
                <a:cs typeface="Cambria"/>
              </a:rPr>
              <a:t>labial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2411339" y="2837072"/>
            <a:ext cx="1127103" cy="49244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716203">
              <a:lnSpc>
                <a:spcPct val="100000"/>
              </a:lnSpc>
            </a:pPr>
            <a:r>
              <a:rPr sz="1400" spc="10" dirty="0">
                <a:solidFill>
                  <a:srgbClr val="FFFFFF"/>
                </a:solidFill>
                <a:cs typeface="Cambria"/>
              </a:rPr>
              <a:t>walls</a:t>
            </a:r>
            <a:endParaRPr sz="1800"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solidFill>
                  <a:srgbClr val="FFFFFF"/>
                </a:solidFill>
                <a:latin typeface="Cambria"/>
                <a:cs typeface="Cambria"/>
              </a:rPr>
              <a:t>chamber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3740937" y="2837072"/>
            <a:ext cx="321242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695" name="object 695"/>
          <p:cNvSpPr/>
          <p:nvPr/>
        </p:nvSpPr>
        <p:spPr>
          <a:xfrm>
            <a:off x="4641617" y="2322564"/>
            <a:ext cx="2045483" cy="3047707"/>
          </a:xfrm>
          <a:custGeom>
            <a:avLst/>
            <a:gdLst/>
            <a:ahLst/>
            <a:cxnLst/>
            <a:rect l="l" t="t" r="r" b="b"/>
            <a:pathLst>
              <a:path w="2726600" h="3047707">
                <a:moveTo>
                  <a:pt x="0" y="3047708"/>
                </a:moveTo>
                <a:lnTo>
                  <a:pt x="0" y="0"/>
                </a:lnTo>
                <a:lnTo>
                  <a:pt x="2726601" y="0"/>
                </a:lnTo>
                <a:lnTo>
                  <a:pt x="2726601" y="3047708"/>
                </a:lnTo>
                <a:lnTo>
                  <a:pt x="0" y="3047708"/>
                </a:lnTo>
                <a:close/>
              </a:path>
            </a:pathLst>
          </a:custGeom>
          <a:solidFill>
            <a:srgbClr val="F5D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4622565" y="2303517"/>
            <a:ext cx="2083593" cy="38100"/>
          </a:xfrm>
          <a:custGeom>
            <a:avLst/>
            <a:gdLst/>
            <a:ahLst/>
            <a:cxnLst/>
            <a:rect l="l" t="t" r="r" b="b"/>
            <a:pathLst>
              <a:path w="2777400" h="38100">
                <a:moveTo>
                  <a:pt x="19050" y="19050"/>
                </a:moveTo>
                <a:lnTo>
                  <a:pt x="2758351" y="1905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4636857" y="846827"/>
            <a:ext cx="9527" cy="4536148"/>
          </a:xfrm>
          <a:custGeom>
            <a:avLst/>
            <a:gdLst/>
            <a:ahLst/>
            <a:cxnLst/>
            <a:rect l="l" t="t" r="r" b="b"/>
            <a:pathLst>
              <a:path w="12700" h="4536148">
                <a:moveTo>
                  <a:pt x="6350" y="6350"/>
                </a:moveTo>
                <a:lnTo>
                  <a:pt x="6350" y="452979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6682336" y="846827"/>
            <a:ext cx="9527" cy="4536148"/>
          </a:xfrm>
          <a:custGeom>
            <a:avLst/>
            <a:gdLst/>
            <a:ahLst/>
            <a:cxnLst/>
            <a:rect l="l" t="t" r="r" b="b"/>
            <a:pathLst>
              <a:path w="12700" h="4536148">
                <a:moveTo>
                  <a:pt x="6350" y="6350"/>
                </a:moveTo>
                <a:lnTo>
                  <a:pt x="6350" y="452979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4632092" y="853177"/>
            <a:ext cx="2064538" cy="12700"/>
          </a:xfrm>
          <a:custGeom>
            <a:avLst/>
            <a:gdLst/>
            <a:ahLst/>
            <a:cxnLst/>
            <a:rect l="l" t="t" r="r" b="b"/>
            <a:pathLst>
              <a:path w="2752000" h="12700">
                <a:moveTo>
                  <a:pt x="6350" y="6350"/>
                </a:moveTo>
                <a:lnTo>
                  <a:pt x="2745651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4632092" y="5363926"/>
            <a:ext cx="2064538" cy="12700"/>
          </a:xfrm>
          <a:custGeom>
            <a:avLst/>
            <a:gdLst/>
            <a:ahLst/>
            <a:cxnLst/>
            <a:rect l="l" t="t" r="r" b="b"/>
            <a:pathLst>
              <a:path w="2752000" h="12700">
                <a:moveTo>
                  <a:pt x="6350" y="6350"/>
                </a:moveTo>
                <a:lnTo>
                  <a:pt x="2745651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text 1"/>
          <p:cNvSpPr txBox="1"/>
          <p:nvPr/>
        </p:nvSpPr>
        <p:spPr>
          <a:xfrm>
            <a:off x="4710562" y="1733542"/>
            <a:ext cx="473206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solidFill>
                  <a:srgbClr val="FFFFFF"/>
                </a:solidFill>
                <a:latin typeface="Cambria"/>
                <a:cs typeface="Cambria"/>
              </a:rPr>
              <a:t>used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5266205" y="1733542"/>
            <a:ext cx="200889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solidFill>
                  <a:srgbClr val="FFFFFF"/>
                </a:solidFill>
                <a:latin typeface="Cambria"/>
                <a:cs typeface="Cambria"/>
              </a:rPr>
              <a:t>to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4710562" y="1733542"/>
            <a:ext cx="1976118" cy="55399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216152">
              <a:lnSpc>
                <a:spcPct val="100000"/>
              </a:lnSpc>
            </a:pPr>
            <a:r>
              <a:rPr sz="1800" spc="10" smtClean="0">
                <a:solidFill>
                  <a:srgbClr val="FFFFFF"/>
                </a:solidFill>
                <a:latin typeface="Cambria"/>
                <a:cs typeface="Cambria"/>
              </a:rPr>
              <a:t>remove</a:t>
            </a:r>
            <a:endParaRPr sz="18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solidFill>
                  <a:srgbClr val="FFFFFF"/>
                </a:solidFill>
                <a:latin typeface="Cambria"/>
                <a:cs typeface="Cambria"/>
              </a:rPr>
              <a:t>lingual shoulder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24" name="text 1"/>
          <p:cNvSpPr txBox="1"/>
          <p:nvPr/>
        </p:nvSpPr>
        <p:spPr>
          <a:xfrm>
            <a:off x="6383149" y="1733542"/>
            <a:ext cx="321242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smtClean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702" name="object 702"/>
          <p:cNvSpPr/>
          <p:nvPr/>
        </p:nvSpPr>
        <p:spPr>
          <a:xfrm>
            <a:off x="6801430" y="3323374"/>
            <a:ext cx="2029353" cy="2960242"/>
          </a:xfrm>
          <a:custGeom>
            <a:avLst/>
            <a:gdLst/>
            <a:ahLst/>
            <a:cxnLst/>
            <a:rect l="l" t="t" r="r" b="b"/>
            <a:pathLst>
              <a:path w="2705100" h="2960242">
                <a:moveTo>
                  <a:pt x="0" y="2960243"/>
                </a:moveTo>
                <a:lnTo>
                  <a:pt x="0" y="0"/>
                </a:lnTo>
                <a:lnTo>
                  <a:pt x="2705100" y="0"/>
                </a:lnTo>
                <a:lnTo>
                  <a:pt x="2705100" y="2960243"/>
                </a:lnTo>
                <a:lnTo>
                  <a:pt x="0" y="2960243"/>
                </a:lnTo>
                <a:close/>
              </a:path>
            </a:pathLst>
          </a:custGeom>
          <a:solidFill>
            <a:srgbClr val="F5D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6782374" y="3304326"/>
            <a:ext cx="2067463" cy="38100"/>
          </a:xfrm>
          <a:custGeom>
            <a:avLst/>
            <a:gdLst/>
            <a:ahLst/>
            <a:cxnLst/>
            <a:rect l="l" t="t" r="r" b="b"/>
            <a:pathLst>
              <a:path w="2755900" h="38100">
                <a:moveTo>
                  <a:pt x="19050" y="19050"/>
                </a:moveTo>
                <a:lnTo>
                  <a:pt x="2736850" y="1905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6796665" y="1968501"/>
            <a:ext cx="9527" cy="4327817"/>
          </a:xfrm>
          <a:custGeom>
            <a:avLst/>
            <a:gdLst/>
            <a:ahLst/>
            <a:cxnLst/>
            <a:rect l="l" t="t" r="r" b="b"/>
            <a:pathLst>
              <a:path w="12700" h="4327817">
                <a:moveTo>
                  <a:pt x="6350" y="6350"/>
                </a:moveTo>
                <a:lnTo>
                  <a:pt x="6350" y="432146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8826018" y="1968501"/>
            <a:ext cx="9527" cy="4327817"/>
          </a:xfrm>
          <a:custGeom>
            <a:avLst/>
            <a:gdLst/>
            <a:ahLst/>
            <a:cxnLst/>
            <a:rect l="l" t="t" r="r" b="b"/>
            <a:pathLst>
              <a:path w="12700" h="4327817">
                <a:moveTo>
                  <a:pt x="6350" y="6350"/>
                </a:moveTo>
                <a:lnTo>
                  <a:pt x="6350" y="432146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6791899" y="1974850"/>
            <a:ext cx="2048408" cy="12700"/>
          </a:xfrm>
          <a:custGeom>
            <a:avLst/>
            <a:gdLst/>
            <a:ahLst/>
            <a:cxnLst/>
            <a:rect l="l" t="t" r="r" b="b"/>
            <a:pathLst>
              <a:path w="2730500" h="12700">
                <a:moveTo>
                  <a:pt x="6350" y="6350"/>
                </a:moveTo>
                <a:lnTo>
                  <a:pt x="2724150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6791899" y="6277269"/>
            <a:ext cx="2048408" cy="12700"/>
          </a:xfrm>
          <a:custGeom>
            <a:avLst/>
            <a:gdLst/>
            <a:ahLst/>
            <a:cxnLst/>
            <a:rect l="l" t="t" r="r" b="b"/>
            <a:pathLst>
              <a:path w="2730500" h="12700">
                <a:moveTo>
                  <a:pt x="6350" y="6350"/>
                </a:moveTo>
                <a:lnTo>
                  <a:pt x="2724150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text 1"/>
          <p:cNvSpPr txBox="1"/>
          <p:nvPr/>
        </p:nvSpPr>
        <p:spPr>
          <a:xfrm>
            <a:off x="7010399" y="2133600"/>
            <a:ext cx="203313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solidFill>
                  <a:srgbClr val="FFFFFF"/>
                </a:solidFill>
                <a:latin typeface="Cambria"/>
                <a:cs typeface="Cambria"/>
              </a:rPr>
              <a:t>No: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26" name="text 1"/>
          <p:cNvSpPr txBox="1"/>
          <p:nvPr/>
        </p:nvSpPr>
        <p:spPr>
          <a:xfrm>
            <a:off x="7246117" y="2032255"/>
            <a:ext cx="129523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solidFill>
                  <a:srgbClr val="FFFFFF"/>
                </a:solidFill>
                <a:latin typeface="Cambria"/>
                <a:cs typeface="Cambria"/>
              </a:rPr>
              <a:t>1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27" name="text 1"/>
          <p:cNvSpPr txBox="1"/>
          <p:nvPr/>
        </p:nvSpPr>
        <p:spPr>
          <a:xfrm>
            <a:off x="7463399" y="2032255"/>
            <a:ext cx="605743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solidFill>
                  <a:srgbClr val="FFFFFF"/>
                </a:solidFill>
                <a:latin typeface="Cambria"/>
                <a:cs typeface="Cambria"/>
              </a:rPr>
              <a:t>round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28" name="text 1"/>
          <p:cNvSpPr txBox="1"/>
          <p:nvPr/>
        </p:nvSpPr>
        <p:spPr>
          <a:xfrm>
            <a:off x="8030533" y="2032255"/>
            <a:ext cx="354905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solidFill>
                  <a:srgbClr val="FFFFFF"/>
                </a:solidFill>
                <a:latin typeface="Cambria"/>
                <a:cs typeface="Cambria"/>
              </a:rPr>
              <a:t>bur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30" name="text 1"/>
          <p:cNvSpPr txBox="1"/>
          <p:nvPr/>
        </p:nvSpPr>
        <p:spPr>
          <a:xfrm>
            <a:off x="6870200" y="2646402"/>
            <a:ext cx="936025" cy="55399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solidFill>
                  <a:srgbClr val="FFFFFF"/>
                </a:solidFill>
                <a:latin typeface="Cambria"/>
                <a:cs typeface="Cambria"/>
              </a:rPr>
              <a:t>eliminate</a:t>
            </a:r>
            <a:endParaRPr sz="1800">
              <a:latin typeface="Cambria"/>
              <a:cs typeface="Cambria"/>
            </a:endParaRPr>
          </a:p>
          <a:p>
            <a:pPr marL="229">
              <a:lnSpc>
                <a:spcPct val="100000"/>
              </a:lnSpc>
            </a:pPr>
            <a:r>
              <a:rPr sz="1800" spc="10" dirty="0">
                <a:solidFill>
                  <a:srgbClr val="FFFFFF"/>
                </a:solidFill>
                <a:latin typeface="Cambria"/>
                <a:cs typeface="Cambria"/>
              </a:rPr>
              <a:t>debris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31" name="text 1"/>
          <p:cNvSpPr txBox="1"/>
          <p:nvPr/>
        </p:nvSpPr>
        <p:spPr>
          <a:xfrm>
            <a:off x="7818052" y="2580895"/>
            <a:ext cx="452368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solidFill>
                  <a:srgbClr val="FFFFFF"/>
                </a:solidFill>
                <a:latin typeface="Cambria"/>
                <a:cs typeface="Cambria"/>
              </a:rPr>
              <a:t>pulp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672" name="text 1"/>
          <p:cNvSpPr txBox="1"/>
          <p:nvPr/>
        </p:nvSpPr>
        <p:spPr>
          <a:xfrm>
            <a:off x="8409194" y="2580895"/>
            <a:ext cx="478016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solidFill>
                  <a:srgbClr val="FFFFFF"/>
                </a:solidFill>
                <a:latin typeface="Cambria"/>
                <a:cs typeface="Cambria"/>
              </a:rPr>
              <a:t>horn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519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9" y="2167128"/>
            <a:ext cx="130336" cy="225552"/>
          </a:xfrm>
          <a:prstGeom prst="rect">
            <a:avLst/>
          </a:prstGeom>
        </p:spPr>
      </p:pic>
      <p:pic>
        <p:nvPicPr>
          <p:cNvPr id="520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214" y="3875532"/>
            <a:ext cx="141769" cy="228600"/>
          </a:xfrm>
          <a:prstGeom prst="rect">
            <a:avLst/>
          </a:prstGeom>
        </p:spPr>
      </p:pic>
      <p:pic>
        <p:nvPicPr>
          <p:cNvPr id="521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810" y="2471928"/>
            <a:ext cx="126906" cy="227076"/>
          </a:xfrm>
          <a:prstGeom prst="rect">
            <a:avLst/>
          </a:prstGeom>
        </p:spPr>
      </p:pic>
      <p:pic>
        <p:nvPicPr>
          <p:cNvPr id="522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649" y="3462527"/>
            <a:ext cx="130336" cy="228600"/>
          </a:xfrm>
          <a:prstGeom prst="rect">
            <a:avLst/>
          </a:prstGeom>
        </p:spPr>
      </p:pic>
      <p:sp>
        <p:nvSpPr>
          <p:cNvPr id="673" name="text 1"/>
          <p:cNvSpPr txBox="1"/>
          <p:nvPr/>
        </p:nvSpPr>
        <p:spPr>
          <a:xfrm>
            <a:off x="0" y="145772"/>
            <a:ext cx="1006762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b="1" spc="10" dirty="0">
                <a:solidFill>
                  <a:srgbClr val="ECB720"/>
                </a:solidFill>
                <a:latin typeface="Cambria"/>
                <a:cs typeface="Cambria"/>
              </a:rPr>
              <a:t>Cavity Preparation In </a:t>
            </a:r>
            <a:r>
              <a:rPr sz="2800" b="1" spc="10" dirty="0">
                <a:solidFill>
                  <a:srgbClr val="59B9D8"/>
                </a:solidFill>
                <a:latin typeface="Cambria"/>
                <a:cs typeface="Cambria"/>
              </a:rPr>
              <a:t>MANDIBULAR ANTERIOR TEETH</a:t>
            </a:r>
            <a:endParaRPr sz="2800">
              <a:latin typeface="Cambria"/>
              <a:cs typeface="Cambria"/>
            </a:endParaRPr>
          </a:p>
        </p:txBody>
      </p:sp>
      <p:pic>
        <p:nvPicPr>
          <p:cNvPr id="523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45" y="2284476"/>
            <a:ext cx="1264487" cy="2592324"/>
          </a:xfrm>
          <a:prstGeom prst="rect">
            <a:avLst/>
          </a:prstGeom>
        </p:spPr>
      </p:pic>
      <p:pic>
        <p:nvPicPr>
          <p:cNvPr id="524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269" y="3825240"/>
            <a:ext cx="1135295" cy="2526791"/>
          </a:xfrm>
          <a:prstGeom prst="rect">
            <a:avLst/>
          </a:prstGeom>
        </p:spPr>
      </p:pic>
      <p:pic>
        <p:nvPicPr>
          <p:cNvPr id="525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367" y="2491740"/>
            <a:ext cx="1258771" cy="2768770"/>
          </a:xfrm>
          <a:prstGeom prst="rect">
            <a:avLst/>
          </a:prstGeom>
        </p:spPr>
      </p:pic>
      <p:pic>
        <p:nvPicPr>
          <p:cNvPr id="526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633" y="3476244"/>
            <a:ext cx="1314792" cy="2633471"/>
          </a:xfrm>
          <a:prstGeom prst="rect">
            <a:avLst/>
          </a:prstGeom>
        </p:spPr>
      </p:pic>
      <p:sp>
        <p:nvSpPr>
          <p:cNvPr id="674" name="text 1"/>
          <p:cNvSpPr txBox="1"/>
          <p:nvPr/>
        </p:nvSpPr>
        <p:spPr>
          <a:xfrm>
            <a:off x="849560" y="6540819"/>
            <a:ext cx="4770730" cy="21082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spc="10" dirty="0">
                <a:solidFill>
                  <a:srgbClr val="FFFFFF"/>
                </a:solidFill>
                <a:latin typeface="Calibri"/>
                <a:cs typeface="Calibri"/>
              </a:rPr>
              <a:t>Dr. Nithin Mathew - Root Canal Morphology &amp; Access Preparation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362200" y="1750874"/>
            <a:ext cx="2133600" cy="175432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Working from inside outside , a round bur is used to remove the lingual &amp; labial walls of the pulp chamber 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0" y="609601"/>
            <a:ext cx="2209800" cy="14773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No. 2 round bur in a slow speed hand piece is used to penetrate the pulp chamber </a:t>
            </a:r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4648200" y="762000"/>
            <a:ext cx="2209800" cy="14773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Working from inside outside tapered  diamond point is used to remove the lingual shoulder  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7010400" y="1752600"/>
            <a:ext cx="1905000" cy="147732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No. 1 round bur  </a:t>
            </a:r>
          </a:p>
          <a:p>
            <a:r>
              <a:rPr lang="en-US" dirty="0" smtClean="0"/>
              <a:t>Used laterally &amp; incisally to eliminate pulp horn and debris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object 708"/>
          <p:cNvSpPr/>
          <p:nvPr/>
        </p:nvSpPr>
        <p:spPr>
          <a:xfrm>
            <a:off x="754576" y="0"/>
            <a:ext cx="171495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8000"/>
                </a:moveTo>
                <a:lnTo>
                  <a:pt x="0" y="0"/>
                </a:lnTo>
                <a:lnTo>
                  <a:pt x="228601" y="0"/>
                </a:lnTo>
                <a:lnTo>
                  <a:pt x="22860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34251">
              <a:alpha val="6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1770920" y="2620073"/>
            <a:ext cx="2286595" cy="2942526"/>
          </a:xfrm>
          <a:custGeom>
            <a:avLst/>
            <a:gdLst/>
            <a:ahLst/>
            <a:cxnLst/>
            <a:rect l="l" t="t" r="r" b="b"/>
            <a:pathLst>
              <a:path w="3048000" h="2942526">
                <a:moveTo>
                  <a:pt x="0" y="2942527"/>
                </a:moveTo>
                <a:lnTo>
                  <a:pt x="0" y="0"/>
                </a:lnTo>
                <a:lnTo>
                  <a:pt x="3048000" y="0"/>
                </a:lnTo>
                <a:lnTo>
                  <a:pt x="3048000" y="2942527"/>
                </a:lnTo>
                <a:lnTo>
                  <a:pt x="0" y="2942527"/>
                </a:lnTo>
                <a:close/>
              </a:path>
            </a:pathLst>
          </a:custGeom>
          <a:solidFill>
            <a:srgbClr val="F5D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1751865" y="2601025"/>
            <a:ext cx="2324705" cy="38100"/>
          </a:xfrm>
          <a:custGeom>
            <a:avLst/>
            <a:gdLst/>
            <a:ahLst/>
            <a:cxnLst/>
            <a:rect l="l" t="t" r="r" b="b"/>
            <a:pathLst>
              <a:path w="3098799" h="38100">
                <a:moveTo>
                  <a:pt x="19050" y="19050"/>
                </a:moveTo>
                <a:lnTo>
                  <a:pt x="3079750" y="1905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1766156" y="1280698"/>
            <a:ext cx="9527" cy="4294606"/>
          </a:xfrm>
          <a:custGeom>
            <a:avLst/>
            <a:gdLst/>
            <a:ahLst/>
            <a:cxnLst/>
            <a:rect l="l" t="t" r="r" b="b"/>
            <a:pathLst>
              <a:path w="12700" h="4294606">
                <a:moveTo>
                  <a:pt x="6350" y="6350"/>
                </a:moveTo>
                <a:lnTo>
                  <a:pt x="6350" y="428825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4052751" y="1280698"/>
            <a:ext cx="9527" cy="4294606"/>
          </a:xfrm>
          <a:custGeom>
            <a:avLst/>
            <a:gdLst/>
            <a:ahLst/>
            <a:cxnLst/>
            <a:rect l="l" t="t" r="r" b="b"/>
            <a:pathLst>
              <a:path w="12700" h="4294606">
                <a:moveTo>
                  <a:pt x="6350" y="6350"/>
                </a:moveTo>
                <a:lnTo>
                  <a:pt x="6350" y="428825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1761392" y="1287048"/>
            <a:ext cx="2305650" cy="12700"/>
          </a:xfrm>
          <a:custGeom>
            <a:avLst/>
            <a:gdLst/>
            <a:ahLst/>
            <a:cxnLst/>
            <a:rect l="l" t="t" r="r" b="b"/>
            <a:pathLst>
              <a:path w="3073399" h="12700">
                <a:moveTo>
                  <a:pt x="6350" y="6350"/>
                </a:moveTo>
                <a:lnTo>
                  <a:pt x="3067050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1761392" y="5556250"/>
            <a:ext cx="2305650" cy="12700"/>
          </a:xfrm>
          <a:custGeom>
            <a:avLst/>
            <a:gdLst/>
            <a:ahLst/>
            <a:cxnLst/>
            <a:rect l="l" t="t" r="r" b="b"/>
            <a:pathLst>
              <a:path w="3073399" h="12700">
                <a:moveTo>
                  <a:pt x="6350" y="6350"/>
                </a:moveTo>
                <a:lnTo>
                  <a:pt x="3067050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1828800" y="1692837"/>
            <a:ext cx="2552143" cy="821763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740" spc="10" dirty="0">
                <a:latin typeface="Cambria"/>
                <a:cs typeface="Cambria"/>
              </a:rPr>
              <a:t>Final preparation</a:t>
            </a:r>
            <a:r>
              <a:rPr sz="1740" spc="10">
                <a:latin typeface="Cambria"/>
                <a:cs typeface="Cambria"/>
              </a:rPr>
              <a:t>: </a:t>
            </a:r>
            <a:r>
              <a:rPr sz="1740" spc="10" smtClean="0">
                <a:latin typeface="Cambria"/>
                <a:cs typeface="Cambria"/>
              </a:rPr>
              <a:t>triangular</a:t>
            </a:r>
            <a:r>
              <a:rPr lang="en-US" sz="1740" spc="10" dirty="0" smtClean="0">
                <a:latin typeface="Cambria"/>
                <a:cs typeface="Cambria"/>
              </a:rPr>
              <a:t> </a:t>
            </a:r>
            <a:r>
              <a:rPr sz="1800" spc="10" smtClean="0">
                <a:latin typeface="Cambria"/>
                <a:cs typeface="Cambria"/>
              </a:rPr>
              <a:t>internal </a:t>
            </a:r>
            <a:r>
              <a:rPr sz="1800" spc="10" dirty="0">
                <a:latin typeface="Cambria"/>
                <a:cs typeface="Cambria"/>
              </a:rPr>
              <a:t>anatomy </a:t>
            </a:r>
            <a:r>
              <a:rPr sz="1800" spc="10">
                <a:latin typeface="Cambria"/>
                <a:cs typeface="Cambria"/>
              </a:rPr>
              <a:t>in </a:t>
            </a:r>
            <a:r>
              <a:rPr sz="1800" spc="10" smtClean="0">
                <a:latin typeface="Cambria"/>
                <a:cs typeface="Cambria"/>
              </a:rPr>
              <a:t>young</a:t>
            </a:r>
            <a:r>
              <a:rPr lang="en-US" sz="1800" spc="10" dirty="0" smtClean="0">
                <a:latin typeface="Cambria"/>
                <a:cs typeface="Cambria"/>
              </a:rPr>
              <a:t> </a:t>
            </a:r>
            <a:r>
              <a:rPr sz="1800" spc="10" smtClean="0">
                <a:latin typeface="Cambria"/>
                <a:cs typeface="Cambria"/>
              </a:rPr>
              <a:t>teeth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716" name="object 716"/>
          <p:cNvSpPr/>
          <p:nvPr/>
        </p:nvSpPr>
        <p:spPr>
          <a:xfrm>
            <a:off x="5257979" y="1295401"/>
            <a:ext cx="2057935" cy="1244663"/>
          </a:xfrm>
          <a:custGeom>
            <a:avLst/>
            <a:gdLst/>
            <a:ahLst/>
            <a:cxnLst/>
            <a:rect l="l" t="t" r="r" b="b"/>
            <a:pathLst>
              <a:path w="2743199" h="1244663">
                <a:moveTo>
                  <a:pt x="0" y="1244663"/>
                </a:moveTo>
                <a:lnTo>
                  <a:pt x="0" y="0"/>
                </a:lnTo>
                <a:lnTo>
                  <a:pt x="2743200" y="0"/>
                </a:lnTo>
                <a:lnTo>
                  <a:pt x="2743200" y="1244663"/>
                </a:lnTo>
                <a:lnTo>
                  <a:pt x="0" y="1244663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5257979" y="2540063"/>
            <a:ext cx="2057935" cy="3022536"/>
          </a:xfrm>
          <a:custGeom>
            <a:avLst/>
            <a:gdLst/>
            <a:ahLst/>
            <a:cxnLst/>
            <a:rect l="l" t="t" r="r" b="b"/>
            <a:pathLst>
              <a:path w="2743199" h="3022536">
                <a:moveTo>
                  <a:pt x="0" y="3022537"/>
                </a:moveTo>
                <a:lnTo>
                  <a:pt x="0" y="0"/>
                </a:lnTo>
                <a:lnTo>
                  <a:pt x="2743200" y="0"/>
                </a:lnTo>
                <a:lnTo>
                  <a:pt x="2743200" y="3022537"/>
                </a:lnTo>
                <a:lnTo>
                  <a:pt x="0" y="3022537"/>
                </a:lnTo>
                <a:close/>
              </a:path>
            </a:pathLst>
          </a:custGeom>
          <a:solidFill>
            <a:srgbClr val="F5D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5238922" y="2521020"/>
            <a:ext cx="2096046" cy="38100"/>
          </a:xfrm>
          <a:custGeom>
            <a:avLst/>
            <a:gdLst/>
            <a:ahLst/>
            <a:cxnLst/>
            <a:rect l="l" t="t" r="r" b="b"/>
            <a:pathLst>
              <a:path w="2794000" h="38100">
                <a:moveTo>
                  <a:pt x="19050" y="19050"/>
                </a:moveTo>
                <a:lnTo>
                  <a:pt x="2774950" y="1905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5253214" y="1282701"/>
            <a:ext cx="9527" cy="4292600"/>
          </a:xfrm>
          <a:custGeom>
            <a:avLst/>
            <a:gdLst/>
            <a:ahLst/>
            <a:cxnLst/>
            <a:rect l="l" t="t" r="r" b="b"/>
            <a:pathLst>
              <a:path w="12700" h="4292600">
                <a:moveTo>
                  <a:pt x="6350" y="6350"/>
                </a:moveTo>
                <a:lnTo>
                  <a:pt x="6350" y="42862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7311150" y="1282701"/>
            <a:ext cx="9527" cy="4292600"/>
          </a:xfrm>
          <a:custGeom>
            <a:avLst/>
            <a:gdLst/>
            <a:ahLst/>
            <a:cxnLst/>
            <a:rect l="l" t="t" r="r" b="b"/>
            <a:pathLst>
              <a:path w="12700" h="4292600">
                <a:moveTo>
                  <a:pt x="6350" y="6350"/>
                </a:moveTo>
                <a:lnTo>
                  <a:pt x="6350" y="42862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5248450" y="1289051"/>
            <a:ext cx="2076991" cy="12700"/>
          </a:xfrm>
          <a:custGeom>
            <a:avLst/>
            <a:gdLst/>
            <a:ahLst/>
            <a:cxnLst/>
            <a:rect l="l" t="t" r="r" b="b"/>
            <a:pathLst>
              <a:path w="2768600" h="12700">
                <a:moveTo>
                  <a:pt x="6350" y="6350"/>
                </a:moveTo>
                <a:lnTo>
                  <a:pt x="2762250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5248450" y="5556251"/>
            <a:ext cx="2076991" cy="12700"/>
          </a:xfrm>
          <a:custGeom>
            <a:avLst/>
            <a:gdLst/>
            <a:ahLst/>
            <a:cxnLst/>
            <a:rect l="l" t="t" r="r" b="b"/>
            <a:pathLst>
              <a:path w="2768600" h="12700">
                <a:moveTo>
                  <a:pt x="6350" y="6350"/>
                </a:moveTo>
                <a:lnTo>
                  <a:pt x="2762250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text 1"/>
          <p:cNvSpPr txBox="1"/>
          <p:nvPr/>
        </p:nvSpPr>
        <p:spPr>
          <a:xfrm>
            <a:off x="5257800" y="1346456"/>
            <a:ext cx="1943444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mbria"/>
                <a:cs typeface="Cambria"/>
              </a:rPr>
              <a:t>Cavity </a:t>
            </a:r>
            <a:r>
              <a:rPr sz="1600" spc="10">
                <a:solidFill>
                  <a:srgbClr val="FFFFFF"/>
                </a:solidFill>
                <a:latin typeface="Cambria"/>
                <a:cs typeface="Cambria"/>
              </a:rPr>
              <a:t>preparation </a:t>
            </a:r>
            <a:r>
              <a:rPr sz="1600" spc="10" smtClean="0">
                <a:solidFill>
                  <a:srgbClr val="FFFFFF"/>
                </a:solidFill>
                <a:latin typeface="Cambria"/>
                <a:cs typeface="Cambria"/>
              </a:rPr>
              <a:t>in</a:t>
            </a:r>
            <a:r>
              <a:rPr lang="en-US" sz="1600" spc="10" dirty="0" smtClean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10" smtClean="0">
                <a:solidFill>
                  <a:srgbClr val="FFFFFF"/>
                </a:solidFill>
                <a:latin typeface="Cambria"/>
                <a:cs typeface="Cambria"/>
              </a:rPr>
              <a:t>adult- </a:t>
            </a:r>
            <a:r>
              <a:rPr sz="1800" spc="10" dirty="0">
                <a:solidFill>
                  <a:srgbClr val="FFFFFF"/>
                </a:solidFill>
                <a:latin typeface="Cambria"/>
                <a:cs typeface="Cambria"/>
              </a:rPr>
              <a:t>ovoid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0" y="145772"/>
            <a:ext cx="1006762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b="1" spc="10" dirty="0">
                <a:solidFill>
                  <a:srgbClr val="ECB720"/>
                </a:solidFill>
                <a:latin typeface="Cambria"/>
                <a:cs typeface="Cambria"/>
              </a:rPr>
              <a:t>Cavity Preparation In </a:t>
            </a:r>
            <a:r>
              <a:rPr sz="2800" b="1" spc="10" dirty="0">
                <a:solidFill>
                  <a:srgbClr val="59B9D8"/>
                </a:solidFill>
                <a:latin typeface="Cambria"/>
                <a:cs typeface="Cambria"/>
              </a:rPr>
              <a:t>MANDIBULAR ANTERIOR TEETH</a:t>
            </a:r>
            <a:endParaRPr sz="2800">
              <a:latin typeface="Cambria"/>
              <a:cs typeface="Cambria"/>
            </a:endParaRPr>
          </a:p>
        </p:txBody>
      </p:sp>
      <p:pic>
        <p:nvPicPr>
          <p:cNvPr id="531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280" y="2776728"/>
            <a:ext cx="142912" cy="228600"/>
          </a:xfrm>
          <a:prstGeom prst="rect">
            <a:avLst/>
          </a:prstGeom>
        </p:spPr>
      </p:pic>
      <p:pic>
        <p:nvPicPr>
          <p:cNvPr id="532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889" y="2697481"/>
            <a:ext cx="251526" cy="231647"/>
          </a:xfrm>
          <a:prstGeom prst="rect">
            <a:avLst/>
          </a:prstGeom>
        </p:spPr>
      </p:pic>
      <p:pic>
        <p:nvPicPr>
          <p:cNvPr id="533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579" y="2691385"/>
            <a:ext cx="1391393" cy="2845307"/>
          </a:xfrm>
          <a:prstGeom prst="rect">
            <a:avLst/>
          </a:prstGeom>
        </p:spPr>
      </p:pic>
      <p:pic>
        <p:nvPicPr>
          <p:cNvPr id="534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452" y="2743199"/>
            <a:ext cx="1268832" cy="2686812"/>
          </a:xfrm>
          <a:prstGeom prst="rect">
            <a:avLst/>
          </a:prstGeom>
        </p:spPr>
      </p:pic>
      <p:sp>
        <p:nvSpPr>
          <p:cNvPr id="723" name="object 723"/>
          <p:cNvSpPr/>
          <p:nvPr/>
        </p:nvSpPr>
        <p:spPr>
          <a:xfrm>
            <a:off x="2266016" y="2717293"/>
            <a:ext cx="1311363" cy="2738627"/>
          </a:xfrm>
          <a:custGeom>
            <a:avLst/>
            <a:gdLst/>
            <a:ahLst/>
            <a:cxnLst/>
            <a:rect l="l" t="t" r="r" b="b"/>
            <a:pathLst>
              <a:path w="1748028" h="2738627">
                <a:moveTo>
                  <a:pt x="12954" y="2725674"/>
                </a:moveTo>
                <a:lnTo>
                  <a:pt x="12954" y="12954"/>
                </a:lnTo>
                <a:lnTo>
                  <a:pt x="1735074" y="12954"/>
                </a:lnTo>
                <a:lnTo>
                  <a:pt x="1735074" y="2725674"/>
                </a:lnTo>
                <a:lnTo>
                  <a:pt x="12954" y="2725674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535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448" y="2663952"/>
            <a:ext cx="1612050" cy="2852927"/>
          </a:xfrm>
          <a:prstGeom prst="rect">
            <a:avLst/>
          </a:prstGeom>
        </p:spPr>
      </p:pic>
      <p:pic>
        <p:nvPicPr>
          <p:cNvPr id="536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320" y="2715768"/>
            <a:ext cx="1493146" cy="2694432"/>
          </a:xfrm>
          <a:prstGeom prst="rect">
            <a:avLst/>
          </a:prstGeom>
        </p:spPr>
      </p:pic>
      <p:sp>
        <p:nvSpPr>
          <p:cNvPr id="724" name="object 724"/>
          <p:cNvSpPr/>
          <p:nvPr/>
        </p:nvSpPr>
        <p:spPr>
          <a:xfrm>
            <a:off x="5631885" y="2689861"/>
            <a:ext cx="1532020" cy="2746247"/>
          </a:xfrm>
          <a:custGeom>
            <a:avLst/>
            <a:gdLst/>
            <a:ahLst/>
            <a:cxnLst/>
            <a:rect l="l" t="t" r="r" b="b"/>
            <a:pathLst>
              <a:path w="2042161" h="2746247">
                <a:moveTo>
                  <a:pt x="12954" y="2733294"/>
                </a:moveTo>
                <a:lnTo>
                  <a:pt x="12954" y="12954"/>
                </a:lnTo>
                <a:lnTo>
                  <a:pt x="2029206" y="12954"/>
                </a:lnTo>
                <a:lnTo>
                  <a:pt x="2029206" y="2733294"/>
                </a:lnTo>
                <a:lnTo>
                  <a:pt x="12954" y="2733294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text 1"/>
          <p:cNvSpPr txBox="1"/>
          <p:nvPr/>
        </p:nvSpPr>
        <p:spPr>
          <a:xfrm>
            <a:off x="849560" y="6540819"/>
            <a:ext cx="4770730" cy="21082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spc="10" dirty="0">
                <a:solidFill>
                  <a:srgbClr val="FFFFFF"/>
                </a:solidFill>
                <a:latin typeface="Calibri"/>
                <a:cs typeface="Calibri"/>
              </a:rPr>
              <a:t>Dr. Nithin Mathew - Root Canal Morphology &amp; Access Preparation</a:t>
            </a:r>
            <a:endParaRPr sz="13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0" y="145772"/>
            <a:ext cx="1032519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b="1" spc="10" dirty="0">
                <a:solidFill>
                  <a:srgbClr val="ECB720"/>
                </a:solidFill>
                <a:latin typeface="Cambria"/>
                <a:cs typeface="Cambria"/>
              </a:rPr>
              <a:t>Access Cavity Preparation In </a:t>
            </a:r>
            <a:r>
              <a:rPr sz="2800" b="1" spc="10" dirty="0">
                <a:solidFill>
                  <a:srgbClr val="59B9D8"/>
                </a:solidFill>
                <a:latin typeface="Cambria"/>
                <a:cs typeface="Cambria"/>
              </a:rPr>
              <a:t>MANDIBULAR PREMOLARS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1135" name="object 1135"/>
          <p:cNvSpPr/>
          <p:nvPr/>
        </p:nvSpPr>
        <p:spPr>
          <a:xfrm>
            <a:off x="5543803" y="3504477"/>
            <a:ext cx="3459666" cy="2828607"/>
          </a:xfrm>
          <a:custGeom>
            <a:avLst/>
            <a:gdLst/>
            <a:ahLst/>
            <a:cxnLst/>
            <a:rect l="l" t="t" r="r" b="b"/>
            <a:pathLst>
              <a:path w="4611687" h="2828607">
                <a:moveTo>
                  <a:pt x="0" y="2828607"/>
                </a:moveTo>
                <a:lnTo>
                  <a:pt x="0" y="0"/>
                </a:lnTo>
                <a:lnTo>
                  <a:pt x="4611688" y="0"/>
                </a:lnTo>
                <a:lnTo>
                  <a:pt x="4611688" y="2828607"/>
                </a:lnTo>
                <a:lnTo>
                  <a:pt x="0" y="2828607"/>
                </a:lnTo>
                <a:close/>
              </a:path>
            </a:pathLst>
          </a:custGeom>
          <a:solidFill>
            <a:srgbClr val="F5D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6" name="object 1136"/>
          <p:cNvSpPr/>
          <p:nvPr/>
        </p:nvSpPr>
        <p:spPr>
          <a:xfrm>
            <a:off x="5524747" y="3485422"/>
            <a:ext cx="3497776" cy="38100"/>
          </a:xfrm>
          <a:custGeom>
            <a:avLst/>
            <a:gdLst/>
            <a:ahLst/>
            <a:cxnLst/>
            <a:rect l="l" t="t" r="r" b="b"/>
            <a:pathLst>
              <a:path w="4662487" h="38100">
                <a:moveTo>
                  <a:pt x="19050" y="19050"/>
                </a:moveTo>
                <a:lnTo>
                  <a:pt x="4643437" y="1905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7" name="object 1137"/>
          <p:cNvSpPr/>
          <p:nvPr/>
        </p:nvSpPr>
        <p:spPr>
          <a:xfrm>
            <a:off x="5539038" y="1876332"/>
            <a:ext cx="9527" cy="4469460"/>
          </a:xfrm>
          <a:custGeom>
            <a:avLst/>
            <a:gdLst/>
            <a:ahLst/>
            <a:cxnLst/>
            <a:rect l="l" t="t" r="r" b="b"/>
            <a:pathLst>
              <a:path w="12700" h="4469460">
                <a:moveTo>
                  <a:pt x="6350" y="6350"/>
                </a:moveTo>
                <a:lnTo>
                  <a:pt x="6350" y="446311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8" name="object 1138"/>
          <p:cNvSpPr/>
          <p:nvPr/>
        </p:nvSpPr>
        <p:spPr>
          <a:xfrm>
            <a:off x="8998705" y="1876332"/>
            <a:ext cx="9527" cy="4469460"/>
          </a:xfrm>
          <a:custGeom>
            <a:avLst/>
            <a:gdLst/>
            <a:ahLst/>
            <a:cxnLst/>
            <a:rect l="l" t="t" r="r" b="b"/>
            <a:pathLst>
              <a:path w="12700" h="4469460">
                <a:moveTo>
                  <a:pt x="6350" y="6350"/>
                </a:moveTo>
                <a:lnTo>
                  <a:pt x="6350" y="446311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9" name="object 1139"/>
          <p:cNvSpPr/>
          <p:nvPr/>
        </p:nvSpPr>
        <p:spPr>
          <a:xfrm>
            <a:off x="5534275" y="1882682"/>
            <a:ext cx="3478721" cy="12700"/>
          </a:xfrm>
          <a:custGeom>
            <a:avLst/>
            <a:gdLst/>
            <a:ahLst/>
            <a:cxnLst/>
            <a:rect l="l" t="t" r="r" b="b"/>
            <a:pathLst>
              <a:path w="4637087" h="12700">
                <a:moveTo>
                  <a:pt x="6350" y="6350"/>
                </a:moveTo>
                <a:lnTo>
                  <a:pt x="4630737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0" name="object 1140"/>
          <p:cNvSpPr/>
          <p:nvPr/>
        </p:nvSpPr>
        <p:spPr>
          <a:xfrm>
            <a:off x="5534275" y="6326736"/>
            <a:ext cx="3478721" cy="12700"/>
          </a:xfrm>
          <a:custGeom>
            <a:avLst/>
            <a:gdLst/>
            <a:ahLst/>
            <a:cxnLst/>
            <a:rect l="l" t="t" r="r" b="b"/>
            <a:pathLst>
              <a:path w="4637087" h="12700">
                <a:moveTo>
                  <a:pt x="6350" y="6350"/>
                </a:moveTo>
                <a:lnTo>
                  <a:pt x="4630737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text 1"/>
          <p:cNvSpPr txBox="1"/>
          <p:nvPr/>
        </p:nvSpPr>
        <p:spPr>
          <a:xfrm>
            <a:off x="6562957" y="1939858"/>
            <a:ext cx="1898918" cy="30316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70" b="1" spc="10" dirty="0">
                <a:solidFill>
                  <a:srgbClr val="FFFFFF"/>
                </a:solidFill>
                <a:latin typeface="Cambria"/>
                <a:cs typeface="Cambria"/>
              </a:rPr>
              <a:t>2ND PREMOLAR</a:t>
            </a:r>
            <a:endParaRPr sz="1900">
              <a:latin typeface="Cambria"/>
              <a:cs typeface="Cambria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5623196" y="2244759"/>
            <a:ext cx="332463" cy="24622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mbria"/>
                <a:cs typeface="Cambria"/>
              </a:rPr>
              <a:t>1/3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5927283" y="2249535"/>
            <a:ext cx="168316" cy="20774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0" spc="10" dirty="0">
                <a:solidFill>
                  <a:srgbClr val="FFFFFF"/>
                </a:solidFill>
                <a:latin typeface="Cambria"/>
                <a:cs typeface="Cambria"/>
              </a:rPr>
              <a:t>rd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6090775" y="2244659"/>
            <a:ext cx="1623073" cy="24622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mbria"/>
                <a:cs typeface="Cambria"/>
              </a:rPr>
              <a:t>way up the lingual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7612341" y="2244659"/>
            <a:ext cx="1016304" cy="3077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solidFill>
                  <a:srgbClr val="FFFFFF"/>
                </a:solidFill>
                <a:latin typeface="Cambria"/>
                <a:cs typeface="Cambria"/>
              </a:rPr>
              <a:t>incline of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8399969" y="2244659"/>
            <a:ext cx="711413" cy="3077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solidFill>
                  <a:srgbClr val="FFFFFF"/>
                </a:solidFill>
                <a:latin typeface="Cambria"/>
                <a:cs typeface="Cambria"/>
              </a:rPr>
              <a:t>buccal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1141" name="object 1141"/>
          <p:cNvSpPr/>
          <p:nvPr/>
        </p:nvSpPr>
        <p:spPr>
          <a:xfrm>
            <a:off x="1969807" y="1889037"/>
            <a:ext cx="3459666" cy="1026807"/>
          </a:xfrm>
          <a:custGeom>
            <a:avLst/>
            <a:gdLst/>
            <a:ahLst/>
            <a:cxnLst/>
            <a:rect l="l" t="t" r="r" b="b"/>
            <a:pathLst>
              <a:path w="4611687" h="1026807">
                <a:moveTo>
                  <a:pt x="0" y="1026807"/>
                </a:moveTo>
                <a:lnTo>
                  <a:pt x="0" y="0"/>
                </a:lnTo>
                <a:lnTo>
                  <a:pt x="4611687" y="0"/>
                </a:lnTo>
                <a:lnTo>
                  <a:pt x="4611687" y="1026807"/>
                </a:lnTo>
                <a:lnTo>
                  <a:pt x="0" y="1026807"/>
                </a:lnTo>
                <a:close/>
              </a:path>
            </a:pathLst>
          </a:custGeom>
          <a:solidFill>
            <a:srgbClr val="6A87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2" name="object 1142"/>
          <p:cNvSpPr/>
          <p:nvPr/>
        </p:nvSpPr>
        <p:spPr>
          <a:xfrm>
            <a:off x="1969807" y="2915831"/>
            <a:ext cx="3459666" cy="3393046"/>
          </a:xfrm>
          <a:custGeom>
            <a:avLst/>
            <a:gdLst/>
            <a:ahLst/>
            <a:cxnLst/>
            <a:rect l="l" t="t" r="r" b="b"/>
            <a:pathLst>
              <a:path w="4611687" h="3393046">
                <a:moveTo>
                  <a:pt x="0" y="3393046"/>
                </a:moveTo>
                <a:lnTo>
                  <a:pt x="0" y="0"/>
                </a:lnTo>
                <a:lnTo>
                  <a:pt x="4611687" y="0"/>
                </a:lnTo>
                <a:lnTo>
                  <a:pt x="4611687" y="3393046"/>
                </a:lnTo>
                <a:lnTo>
                  <a:pt x="0" y="3393046"/>
                </a:lnTo>
                <a:close/>
              </a:path>
            </a:pathLst>
          </a:custGeom>
          <a:solidFill>
            <a:srgbClr val="F5D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3" name="object 1143"/>
          <p:cNvSpPr/>
          <p:nvPr/>
        </p:nvSpPr>
        <p:spPr>
          <a:xfrm>
            <a:off x="1950752" y="2896787"/>
            <a:ext cx="3497776" cy="38100"/>
          </a:xfrm>
          <a:custGeom>
            <a:avLst/>
            <a:gdLst/>
            <a:ahLst/>
            <a:cxnLst/>
            <a:rect l="l" t="t" r="r" b="b"/>
            <a:pathLst>
              <a:path w="4662487" h="38100">
                <a:moveTo>
                  <a:pt x="19050" y="19050"/>
                </a:moveTo>
                <a:lnTo>
                  <a:pt x="4643437" y="1905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4" name="object 1144"/>
          <p:cNvSpPr/>
          <p:nvPr/>
        </p:nvSpPr>
        <p:spPr>
          <a:xfrm>
            <a:off x="1965043" y="1876333"/>
            <a:ext cx="9527" cy="4445253"/>
          </a:xfrm>
          <a:custGeom>
            <a:avLst/>
            <a:gdLst/>
            <a:ahLst/>
            <a:cxnLst/>
            <a:rect l="l" t="t" r="r" b="b"/>
            <a:pathLst>
              <a:path w="12700" h="4445253">
                <a:moveTo>
                  <a:pt x="6350" y="6350"/>
                </a:moveTo>
                <a:lnTo>
                  <a:pt x="6350" y="443890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5" name="object 1145"/>
          <p:cNvSpPr/>
          <p:nvPr/>
        </p:nvSpPr>
        <p:spPr>
          <a:xfrm>
            <a:off x="5424709" y="1876333"/>
            <a:ext cx="9527" cy="4445253"/>
          </a:xfrm>
          <a:custGeom>
            <a:avLst/>
            <a:gdLst/>
            <a:ahLst/>
            <a:cxnLst/>
            <a:rect l="l" t="t" r="r" b="b"/>
            <a:pathLst>
              <a:path w="12700" h="4445253">
                <a:moveTo>
                  <a:pt x="6350" y="6350"/>
                </a:moveTo>
                <a:lnTo>
                  <a:pt x="6350" y="443890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6" name="object 1146"/>
          <p:cNvSpPr/>
          <p:nvPr/>
        </p:nvSpPr>
        <p:spPr>
          <a:xfrm>
            <a:off x="1960280" y="1882682"/>
            <a:ext cx="3478721" cy="12700"/>
          </a:xfrm>
          <a:custGeom>
            <a:avLst/>
            <a:gdLst/>
            <a:ahLst/>
            <a:cxnLst/>
            <a:rect l="l" t="t" r="r" b="b"/>
            <a:pathLst>
              <a:path w="4637087" h="12700">
                <a:moveTo>
                  <a:pt x="6350" y="6350"/>
                </a:moveTo>
                <a:lnTo>
                  <a:pt x="4630737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7" name="object 1147"/>
          <p:cNvSpPr/>
          <p:nvPr/>
        </p:nvSpPr>
        <p:spPr>
          <a:xfrm>
            <a:off x="1960280" y="6302530"/>
            <a:ext cx="3478721" cy="12700"/>
          </a:xfrm>
          <a:custGeom>
            <a:avLst/>
            <a:gdLst/>
            <a:ahLst/>
            <a:cxnLst/>
            <a:rect l="l" t="t" r="r" b="b"/>
            <a:pathLst>
              <a:path w="4637087" h="12700">
                <a:moveTo>
                  <a:pt x="6350" y="6350"/>
                </a:moveTo>
                <a:lnTo>
                  <a:pt x="4630737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text 1"/>
          <p:cNvSpPr txBox="1"/>
          <p:nvPr/>
        </p:nvSpPr>
        <p:spPr>
          <a:xfrm>
            <a:off x="1981200" y="1939858"/>
            <a:ext cx="3809999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12984">
              <a:lnSpc>
                <a:spcPct val="100000"/>
              </a:lnSpc>
            </a:pPr>
            <a:r>
              <a:rPr sz="2000" b="1" spc="10" dirty="0">
                <a:solidFill>
                  <a:srgbClr val="FFFFFF"/>
                </a:solidFill>
                <a:latin typeface="Cambria"/>
                <a:cs typeface="Cambria"/>
              </a:rPr>
              <a:t>Ist PREMOLAR</a:t>
            </a:r>
            <a:endParaRPr sz="20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mbria"/>
                <a:cs typeface="Cambria"/>
              </a:rPr>
              <a:t>Halfway up the lingual incline on a lin</a:t>
            </a:r>
            <a:r>
              <a:rPr sz="1520" spc="10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endParaRPr sz="1500">
              <a:latin typeface="Cambria"/>
              <a:cs typeface="Cambria"/>
            </a:endParaRPr>
          </a:p>
          <a:p>
            <a:pPr marL="979855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mbria"/>
                <a:cs typeface="Cambria"/>
              </a:rPr>
              <a:t>connecting cusp tips</a:t>
            </a:r>
            <a:endParaRPr sz="1600">
              <a:latin typeface="Cambria"/>
              <a:cs typeface="Cambria"/>
            </a:endParaRPr>
          </a:p>
        </p:txBody>
      </p:sp>
      <p:pic>
        <p:nvPicPr>
          <p:cNvPr id="676" name="Image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58" y="1511808"/>
            <a:ext cx="1684942" cy="4808262"/>
          </a:xfrm>
          <a:prstGeom prst="rect">
            <a:avLst/>
          </a:prstGeom>
        </p:spPr>
      </p:pic>
      <p:pic>
        <p:nvPicPr>
          <p:cNvPr id="678" name="Image">
            <a:hlinkClick r:id="rId2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581400"/>
            <a:ext cx="3205807" cy="2633472"/>
          </a:xfrm>
          <a:prstGeom prst="rect">
            <a:avLst/>
          </a:prstGeom>
        </p:spPr>
      </p:pic>
      <p:pic>
        <p:nvPicPr>
          <p:cNvPr id="680" name="Image">
            <a:hlinkClick r:id="rId2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928" y="3657600"/>
            <a:ext cx="3086904" cy="2483461"/>
          </a:xfrm>
          <a:prstGeom prst="rect">
            <a:avLst/>
          </a:prstGeom>
        </p:spPr>
      </p:pic>
      <p:sp>
        <p:nvSpPr>
          <p:cNvPr id="1148" name="object 1148"/>
          <p:cNvSpPr/>
          <p:nvPr/>
        </p:nvSpPr>
        <p:spPr>
          <a:xfrm>
            <a:off x="5724491" y="3631692"/>
            <a:ext cx="3125777" cy="2526792"/>
          </a:xfrm>
          <a:custGeom>
            <a:avLst/>
            <a:gdLst/>
            <a:ahLst/>
            <a:cxnLst/>
            <a:rect l="l" t="t" r="r" b="b"/>
            <a:pathLst>
              <a:path w="4166617" h="2526792">
                <a:moveTo>
                  <a:pt x="12955" y="2513838"/>
                </a:moveTo>
                <a:lnTo>
                  <a:pt x="12955" y="12954"/>
                </a:lnTo>
                <a:lnTo>
                  <a:pt x="4153663" y="12954"/>
                </a:lnTo>
                <a:lnTo>
                  <a:pt x="4153663" y="2513838"/>
                </a:lnTo>
                <a:lnTo>
                  <a:pt x="12955" y="2513838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682" name="Image">
            <a:hlinkClick r:id="rId2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085" y="3450335"/>
            <a:ext cx="3293841" cy="2621280"/>
          </a:xfrm>
          <a:prstGeom prst="rect">
            <a:avLst/>
          </a:prstGeom>
        </p:spPr>
      </p:pic>
      <p:pic>
        <p:nvPicPr>
          <p:cNvPr id="684" name="Image">
            <a:hlinkClick r:id="rId2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957" y="3502152"/>
            <a:ext cx="3174938" cy="2455019"/>
          </a:xfrm>
          <a:prstGeom prst="rect">
            <a:avLst/>
          </a:prstGeom>
        </p:spPr>
      </p:pic>
      <p:sp>
        <p:nvSpPr>
          <p:cNvPr id="1149" name="object 1149"/>
          <p:cNvSpPr/>
          <p:nvPr/>
        </p:nvSpPr>
        <p:spPr>
          <a:xfrm>
            <a:off x="2094521" y="3476244"/>
            <a:ext cx="3213810" cy="2514600"/>
          </a:xfrm>
          <a:custGeom>
            <a:avLst/>
            <a:gdLst/>
            <a:ahLst/>
            <a:cxnLst/>
            <a:rect l="l" t="t" r="r" b="b"/>
            <a:pathLst>
              <a:path w="4283964" h="2514600">
                <a:moveTo>
                  <a:pt x="12954" y="2501646"/>
                </a:moveTo>
                <a:lnTo>
                  <a:pt x="12954" y="12954"/>
                </a:lnTo>
                <a:lnTo>
                  <a:pt x="4271010" y="12954"/>
                </a:lnTo>
                <a:lnTo>
                  <a:pt x="4271010" y="2501646"/>
                </a:lnTo>
                <a:lnTo>
                  <a:pt x="12954" y="2501646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text 1"/>
          <p:cNvSpPr txBox="1"/>
          <p:nvPr/>
        </p:nvSpPr>
        <p:spPr>
          <a:xfrm>
            <a:off x="1" y="1066800"/>
            <a:ext cx="91440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latin typeface="Cambria"/>
                <a:cs typeface="Cambria"/>
              </a:rPr>
              <a:t>Mandibular premolar-tilted lingually to root and must be adjusted to this tilt</a:t>
            </a:r>
            <a:endParaRPr sz="2200">
              <a:latin typeface="Cambria"/>
              <a:cs typeface="Cambri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43600" y="1843207"/>
            <a:ext cx="2971800" cy="166199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PREMOLAR</a:t>
            </a:r>
          </a:p>
          <a:p>
            <a:r>
              <a:rPr lang="en-US" sz="1600" dirty="0" smtClean="0"/>
              <a:t>1/3</a:t>
            </a:r>
            <a:r>
              <a:rPr lang="en-US" sz="1600" baseline="30000" dirty="0" smtClean="0"/>
              <a:t>RD</a:t>
            </a:r>
            <a:r>
              <a:rPr lang="en-US" sz="1600" dirty="0" smtClean="0"/>
              <a:t> way up the lingual incline of the </a:t>
            </a:r>
            <a:r>
              <a:rPr lang="en-US" sz="1600" dirty="0" err="1" smtClean="0"/>
              <a:t>buccal</a:t>
            </a:r>
            <a:r>
              <a:rPr lang="en-US" sz="1600" dirty="0" smtClean="0"/>
              <a:t> cusp on a connecting </a:t>
            </a:r>
            <a:r>
              <a:rPr lang="en-US" sz="1600" dirty="0" err="1" smtClean="0"/>
              <a:t>buccal</a:t>
            </a:r>
            <a:r>
              <a:rPr lang="en-US" sz="1600" dirty="0" smtClean="0"/>
              <a:t> tip &amp; lingual groove between the </a:t>
            </a:r>
            <a:r>
              <a:rPr lang="en-US" sz="1600" dirty="0" err="1" smtClean="0"/>
              <a:t>linguaL</a:t>
            </a:r>
            <a:r>
              <a:rPr lang="en-US" sz="1600" dirty="0" smtClean="0"/>
              <a:t> cusps 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0" y="145772"/>
            <a:ext cx="1032519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b="1" spc="10" dirty="0">
                <a:solidFill>
                  <a:srgbClr val="ECB720"/>
                </a:solidFill>
                <a:latin typeface="Cambria"/>
                <a:cs typeface="Cambria"/>
              </a:rPr>
              <a:t>Access Cavity Preparation In </a:t>
            </a:r>
            <a:r>
              <a:rPr sz="2800" b="1" spc="10" dirty="0">
                <a:solidFill>
                  <a:srgbClr val="59B9D8"/>
                </a:solidFill>
                <a:latin typeface="Cambria"/>
                <a:cs typeface="Cambria"/>
              </a:rPr>
              <a:t>MANDIBULAR PREMOLARS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1150" name="object 1150"/>
          <p:cNvSpPr/>
          <p:nvPr/>
        </p:nvSpPr>
        <p:spPr>
          <a:xfrm>
            <a:off x="170695" y="838201"/>
            <a:ext cx="2057545" cy="1121257"/>
          </a:xfrm>
          <a:custGeom>
            <a:avLst/>
            <a:gdLst/>
            <a:ahLst/>
            <a:cxnLst/>
            <a:rect l="l" t="t" r="r" b="b"/>
            <a:pathLst>
              <a:path w="2742679" h="1121257">
                <a:moveTo>
                  <a:pt x="0" y="1121257"/>
                </a:moveTo>
                <a:lnTo>
                  <a:pt x="0" y="0"/>
                </a:lnTo>
                <a:lnTo>
                  <a:pt x="2742679" y="0"/>
                </a:lnTo>
                <a:lnTo>
                  <a:pt x="2742679" y="1121257"/>
                </a:lnTo>
                <a:lnTo>
                  <a:pt x="0" y="1121257"/>
                </a:lnTo>
                <a:close/>
              </a:path>
            </a:pathLst>
          </a:custGeom>
          <a:solidFill>
            <a:srgbClr val="26757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1" name="object 1151"/>
          <p:cNvSpPr/>
          <p:nvPr/>
        </p:nvSpPr>
        <p:spPr>
          <a:xfrm>
            <a:off x="170695" y="1959458"/>
            <a:ext cx="2057545" cy="3418129"/>
          </a:xfrm>
          <a:custGeom>
            <a:avLst/>
            <a:gdLst/>
            <a:ahLst/>
            <a:cxnLst/>
            <a:rect l="l" t="t" r="r" b="b"/>
            <a:pathLst>
              <a:path w="2742679" h="3418129">
                <a:moveTo>
                  <a:pt x="0" y="3418129"/>
                </a:moveTo>
                <a:lnTo>
                  <a:pt x="0" y="0"/>
                </a:lnTo>
                <a:lnTo>
                  <a:pt x="2742679" y="0"/>
                </a:lnTo>
                <a:lnTo>
                  <a:pt x="2742679" y="3418129"/>
                </a:lnTo>
                <a:lnTo>
                  <a:pt x="0" y="3418129"/>
                </a:lnTo>
                <a:close/>
              </a:path>
            </a:pathLst>
          </a:custGeom>
          <a:solidFill>
            <a:srgbClr val="F5D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2" name="object 1152"/>
          <p:cNvSpPr/>
          <p:nvPr/>
        </p:nvSpPr>
        <p:spPr>
          <a:xfrm>
            <a:off x="151640" y="1940405"/>
            <a:ext cx="2095655" cy="38100"/>
          </a:xfrm>
          <a:custGeom>
            <a:avLst/>
            <a:gdLst/>
            <a:ahLst/>
            <a:cxnLst/>
            <a:rect l="l" t="t" r="r" b="b"/>
            <a:pathLst>
              <a:path w="2793479" h="38100">
                <a:moveTo>
                  <a:pt x="19050" y="19050"/>
                </a:moveTo>
                <a:lnTo>
                  <a:pt x="2774429" y="1905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3" name="object 1153"/>
          <p:cNvSpPr/>
          <p:nvPr/>
        </p:nvSpPr>
        <p:spPr>
          <a:xfrm>
            <a:off x="165931" y="825500"/>
            <a:ext cx="9527" cy="4564786"/>
          </a:xfrm>
          <a:custGeom>
            <a:avLst/>
            <a:gdLst/>
            <a:ahLst/>
            <a:cxnLst/>
            <a:rect l="l" t="t" r="r" b="b"/>
            <a:pathLst>
              <a:path w="12700" h="4564786">
                <a:moveTo>
                  <a:pt x="6350" y="6350"/>
                </a:moveTo>
                <a:lnTo>
                  <a:pt x="6350" y="455843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4" name="object 1154"/>
          <p:cNvSpPr/>
          <p:nvPr/>
        </p:nvSpPr>
        <p:spPr>
          <a:xfrm>
            <a:off x="2223476" y="825500"/>
            <a:ext cx="9527" cy="4564786"/>
          </a:xfrm>
          <a:custGeom>
            <a:avLst/>
            <a:gdLst/>
            <a:ahLst/>
            <a:cxnLst/>
            <a:rect l="l" t="t" r="r" b="b"/>
            <a:pathLst>
              <a:path w="12700" h="4564786">
                <a:moveTo>
                  <a:pt x="6350" y="6350"/>
                </a:moveTo>
                <a:lnTo>
                  <a:pt x="6350" y="455843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5" name="object 1155"/>
          <p:cNvSpPr/>
          <p:nvPr/>
        </p:nvSpPr>
        <p:spPr>
          <a:xfrm>
            <a:off x="161168" y="831850"/>
            <a:ext cx="2076600" cy="12700"/>
          </a:xfrm>
          <a:custGeom>
            <a:avLst/>
            <a:gdLst/>
            <a:ahLst/>
            <a:cxnLst/>
            <a:rect l="l" t="t" r="r" b="b"/>
            <a:pathLst>
              <a:path w="2768079" h="12700">
                <a:moveTo>
                  <a:pt x="6350" y="6350"/>
                </a:moveTo>
                <a:lnTo>
                  <a:pt x="2761729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6" name="object 1156"/>
          <p:cNvSpPr/>
          <p:nvPr/>
        </p:nvSpPr>
        <p:spPr>
          <a:xfrm>
            <a:off x="161168" y="5371237"/>
            <a:ext cx="2076600" cy="12700"/>
          </a:xfrm>
          <a:custGeom>
            <a:avLst/>
            <a:gdLst/>
            <a:ahLst/>
            <a:cxnLst/>
            <a:rect l="l" t="t" r="r" b="b"/>
            <a:pathLst>
              <a:path w="2768079" h="12700">
                <a:moveTo>
                  <a:pt x="6350" y="6350"/>
                </a:moveTo>
                <a:lnTo>
                  <a:pt x="2761729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text 1"/>
          <p:cNvSpPr txBox="1"/>
          <p:nvPr/>
        </p:nvSpPr>
        <p:spPr>
          <a:xfrm>
            <a:off x="310425" y="889255"/>
            <a:ext cx="1899375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00">
              <a:lnSpc>
                <a:spcPct val="100000"/>
              </a:lnSpc>
            </a:pPr>
            <a:r>
              <a:rPr sz="1800" spc="10" dirty="0">
                <a:solidFill>
                  <a:srgbClr val="FFFFFF"/>
                </a:solidFill>
                <a:latin typeface="Cambria"/>
                <a:cs typeface="Cambria"/>
              </a:rPr>
              <a:t>Initial </a:t>
            </a:r>
            <a:r>
              <a:rPr sz="1800" spc="10">
                <a:solidFill>
                  <a:srgbClr val="FFFFFF"/>
                </a:solidFill>
                <a:latin typeface="Cambria"/>
                <a:cs typeface="Cambria"/>
              </a:rPr>
              <a:t>penetration </a:t>
            </a:r>
            <a:r>
              <a:rPr sz="1800" spc="10" smtClean="0">
                <a:solidFill>
                  <a:srgbClr val="FFFFFF"/>
                </a:solidFill>
                <a:latin typeface="Cambria"/>
                <a:cs typeface="Cambria"/>
              </a:rPr>
              <a:t>made</a:t>
            </a:r>
            <a:r>
              <a:rPr lang="en-US" sz="1800" spc="10" dirty="0" smtClean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10" smtClean="0">
                <a:solidFill>
                  <a:srgbClr val="FFFFFF"/>
                </a:solidFill>
                <a:latin typeface="Cambria"/>
                <a:cs typeface="Cambria"/>
              </a:rPr>
              <a:t>through </a:t>
            </a:r>
            <a:r>
              <a:rPr sz="1800" spc="10" dirty="0">
                <a:solidFill>
                  <a:srgbClr val="FFFFFF"/>
                </a:solidFill>
                <a:latin typeface="Cambria"/>
                <a:cs typeface="Cambria"/>
              </a:rPr>
              <a:t>occlusal surface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157" name="object 1157"/>
          <p:cNvSpPr/>
          <p:nvPr/>
        </p:nvSpPr>
        <p:spPr>
          <a:xfrm>
            <a:off x="2342569" y="1600201"/>
            <a:ext cx="2172266" cy="992187"/>
          </a:xfrm>
          <a:custGeom>
            <a:avLst/>
            <a:gdLst/>
            <a:ahLst/>
            <a:cxnLst/>
            <a:rect l="l" t="t" r="r" b="b"/>
            <a:pathLst>
              <a:path w="2895600" h="992187">
                <a:moveTo>
                  <a:pt x="0" y="992187"/>
                </a:moveTo>
                <a:lnTo>
                  <a:pt x="0" y="0"/>
                </a:lnTo>
                <a:lnTo>
                  <a:pt x="2895600" y="0"/>
                </a:lnTo>
                <a:lnTo>
                  <a:pt x="2895600" y="992187"/>
                </a:lnTo>
                <a:lnTo>
                  <a:pt x="0" y="992187"/>
                </a:lnTo>
                <a:close/>
              </a:path>
            </a:pathLst>
          </a:custGeom>
          <a:solidFill>
            <a:srgbClr val="098A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8" name="object 1158"/>
          <p:cNvSpPr/>
          <p:nvPr/>
        </p:nvSpPr>
        <p:spPr>
          <a:xfrm>
            <a:off x="2342569" y="2592388"/>
            <a:ext cx="2172266" cy="3749129"/>
          </a:xfrm>
          <a:custGeom>
            <a:avLst/>
            <a:gdLst/>
            <a:ahLst/>
            <a:cxnLst/>
            <a:rect l="l" t="t" r="r" b="b"/>
            <a:pathLst>
              <a:path w="2895600" h="3749129">
                <a:moveTo>
                  <a:pt x="0" y="3749129"/>
                </a:moveTo>
                <a:lnTo>
                  <a:pt x="0" y="0"/>
                </a:lnTo>
                <a:lnTo>
                  <a:pt x="2895600" y="0"/>
                </a:lnTo>
                <a:lnTo>
                  <a:pt x="2895600" y="3749129"/>
                </a:lnTo>
                <a:lnTo>
                  <a:pt x="0" y="3749129"/>
                </a:lnTo>
                <a:close/>
              </a:path>
            </a:pathLst>
          </a:custGeom>
          <a:solidFill>
            <a:srgbClr val="F5D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9" name="object 1159"/>
          <p:cNvSpPr/>
          <p:nvPr/>
        </p:nvSpPr>
        <p:spPr>
          <a:xfrm>
            <a:off x="2323514" y="2573333"/>
            <a:ext cx="2210376" cy="38100"/>
          </a:xfrm>
          <a:custGeom>
            <a:avLst/>
            <a:gdLst/>
            <a:ahLst/>
            <a:cxnLst/>
            <a:rect l="l" t="t" r="r" b="b"/>
            <a:pathLst>
              <a:path w="2946400" h="38100">
                <a:moveTo>
                  <a:pt x="19050" y="19050"/>
                </a:moveTo>
                <a:lnTo>
                  <a:pt x="2927350" y="1905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0" name="object 1160"/>
          <p:cNvSpPr/>
          <p:nvPr/>
        </p:nvSpPr>
        <p:spPr>
          <a:xfrm>
            <a:off x="2337806" y="1587500"/>
            <a:ext cx="9527" cy="4766716"/>
          </a:xfrm>
          <a:custGeom>
            <a:avLst/>
            <a:gdLst/>
            <a:ahLst/>
            <a:cxnLst/>
            <a:rect l="l" t="t" r="r" b="b"/>
            <a:pathLst>
              <a:path w="12700" h="4766716">
                <a:moveTo>
                  <a:pt x="6350" y="6350"/>
                </a:moveTo>
                <a:lnTo>
                  <a:pt x="6350" y="476036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1" name="object 1161"/>
          <p:cNvSpPr/>
          <p:nvPr/>
        </p:nvSpPr>
        <p:spPr>
          <a:xfrm>
            <a:off x="4510071" y="1587500"/>
            <a:ext cx="9527" cy="4766716"/>
          </a:xfrm>
          <a:custGeom>
            <a:avLst/>
            <a:gdLst/>
            <a:ahLst/>
            <a:cxnLst/>
            <a:rect l="l" t="t" r="r" b="b"/>
            <a:pathLst>
              <a:path w="12700" h="4766716">
                <a:moveTo>
                  <a:pt x="6350" y="6350"/>
                </a:moveTo>
                <a:lnTo>
                  <a:pt x="6350" y="476036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2" name="object 1162"/>
          <p:cNvSpPr/>
          <p:nvPr/>
        </p:nvSpPr>
        <p:spPr>
          <a:xfrm>
            <a:off x="2333041" y="1593850"/>
            <a:ext cx="2191321" cy="12700"/>
          </a:xfrm>
          <a:custGeom>
            <a:avLst/>
            <a:gdLst/>
            <a:ahLst/>
            <a:cxnLst/>
            <a:rect l="l" t="t" r="r" b="b"/>
            <a:pathLst>
              <a:path w="2921000" h="12700">
                <a:moveTo>
                  <a:pt x="6350" y="6350"/>
                </a:moveTo>
                <a:lnTo>
                  <a:pt x="2914650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3" name="object 1163"/>
          <p:cNvSpPr/>
          <p:nvPr/>
        </p:nvSpPr>
        <p:spPr>
          <a:xfrm>
            <a:off x="2333041" y="6335169"/>
            <a:ext cx="2191321" cy="12700"/>
          </a:xfrm>
          <a:custGeom>
            <a:avLst/>
            <a:gdLst/>
            <a:ahLst/>
            <a:cxnLst/>
            <a:rect l="l" t="t" r="r" b="b"/>
            <a:pathLst>
              <a:path w="2921000" h="12700">
                <a:moveTo>
                  <a:pt x="6350" y="6350"/>
                </a:moveTo>
                <a:lnTo>
                  <a:pt x="2914650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ext 1"/>
          <p:cNvSpPr txBox="1"/>
          <p:nvPr/>
        </p:nvSpPr>
        <p:spPr>
          <a:xfrm>
            <a:off x="2438400" y="1651255"/>
            <a:ext cx="2057400" cy="812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80" spc="10" dirty="0">
                <a:solidFill>
                  <a:srgbClr val="FFFFFF"/>
                </a:solidFill>
                <a:latin typeface="Cambria"/>
                <a:cs typeface="Cambria"/>
              </a:rPr>
              <a:t>No. 4 round bur, drop </a:t>
            </a:r>
            <a:r>
              <a:rPr sz="1680" spc="10">
                <a:solidFill>
                  <a:srgbClr val="FFFFFF"/>
                </a:solidFill>
                <a:latin typeface="Cambria"/>
                <a:cs typeface="Cambria"/>
              </a:rPr>
              <a:t>is </a:t>
            </a:r>
            <a:r>
              <a:rPr sz="1680" spc="10" smtClean="0">
                <a:solidFill>
                  <a:srgbClr val="FFFFFF"/>
                </a:solidFill>
                <a:latin typeface="Cambria"/>
                <a:cs typeface="Cambria"/>
              </a:rPr>
              <a:t>felt</a:t>
            </a:r>
            <a:r>
              <a:rPr lang="en-US" sz="1680" spc="10" dirty="0" smtClean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10" smtClean="0">
                <a:solidFill>
                  <a:srgbClr val="FFFFFF"/>
                </a:solidFill>
                <a:latin typeface="Cambria"/>
                <a:cs typeface="Cambria"/>
              </a:rPr>
              <a:t>when </a:t>
            </a:r>
            <a:r>
              <a:rPr sz="1800" spc="10" dirty="0">
                <a:solidFill>
                  <a:srgbClr val="FFFFFF"/>
                </a:solidFill>
                <a:latin typeface="Cambria"/>
                <a:cs typeface="Cambria"/>
              </a:rPr>
              <a:t>pulp chamber </a:t>
            </a:r>
            <a:r>
              <a:rPr sz="1800" spc="10">
                <a:solidFill>
                  <a:srgbClr val="FFFFFF"/>
                </a:solidFill>
                <a:latin typeface="Cambria"/>
                <a:cs typeface="Cambria"/>
              </a:rPr>
              <a:t>is </a:t>
            </a:r>
            <a:r>
              <a:rPr sz="1800" spc="10" smtClean="0">
                <a:solidFill>
                  <a:srgbClr val="FFFFFF"/>
                </a:solidFill>
                <a:latin typeface="Cambria"/>
                <a:cs typeface="Cambria"/>
              </a:rPr>
              <a:t>reached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164" name="object 1164"/>
          <p:cNvSpPr/>
          <p:nvPr/>
        </p:nvSpPr>
        <p:spPr>
          <a:xfrm>
            <a:off x="4641617" y="859523"/>
            <a:ext cx="2045483" cy="1036282"/>
          </a:xfrm>
          <a:custGeom>
            <a:avLst/>
            <a:gdLst/>
            <a:ahLst/>
            <a:cxnLst/>
            <a:rect l="l" t="t" r="r" b="b"/>
            <a:pathLst>
              <a:path w="2726600" h="1036282">
                <a:moveTo>
                  <a:pt x="0" y="1036282"/>
                </a:moveTo>
                <a:lnTo>
                  <a:pt x="0" y="0"/>
                </a:lnTo>
                <a:lnTo>
                  <a:pt x="2726601" y="0"/>
                </a:lnTo>
                <a:lnTo>
                  <a:pt x="2726601" y="1036282"/>
                </a:lnTo>
                <a:lnTo>
                  <a:pt x="0" y="1036282"/>
                </a:lnTo>
                <a:close/>
              </a:path>
            </a:pathLst>
          </a:custGeom>
          <a:solidFill>
            <a:srgbClr val="6A87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5" name="object 1165"/>
          <p:cNvSpPr/>
          <p:nvPr/>
        </p:nvSpPr>
        <p:spPr>
          <a:xfrm>
            <a:off x="4641617" y="1895806"/>
            <a:ext cx="2045483" cy="4123995"/>
          </a:xfrm>
          <a:custGeom>
            <a:avLst/>
            <a:gdLst/>
            <a:ahLst/>
            <a:cxnLst/>
            <a:rect l="l" t="t" r="r" b="b"/>
            <a:pathLst>
              <a:path w="2726600" h="4123995">
                <a:moveTo>
                  <a:pt x="0" y="4123995"/>
                </a:moveTo>
                <a:lnTo>
                  <a:pt x="0" y="0"/>
                </a:lnTo>
                <a:lnTo>
                  <a:pt x="2726601" y="0"/>
                </a:lnTo>
                <a:lnTo>
                  <a:pt x="2726601" y="4123995"/>
                </a:lnTo>
                <a:lnTo>
                  <a:pt x="0" y="4123995"/>
                </a:lnTo>
                <a:close/>
              </a:path>
            </a:pathLst>
          </a:custGeom>
          <a:solidFill>
            <a:srgbClr val="F5D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6" name="object 1166"/>
          <p:cNvSpPr/>
          <p:nvPr/>
        </p:nvSpPr>
        <p:spPr>
          <a:xfrm>
            <a:off x="4622565" y="1876760"/>
            <a:ext cx="2083593" cy="38100"/>
          </a:xfrm>
          <a:custGeom>
            <a:avLst/>
            <a:gdLst/>
            <a:ahLst/>
            <a:cxnLst/>
            <a:rect l="l" t="t" r="r" b="b"/>
            <a:pathLst>
              <a:path w="2777400" h="38100">
                <a:moveTo>
                  <a:pt x="19050" y="19050"/>
                </a:moveTo>
                <a:lnTo>
                  <a:pt x="2758351" y="1905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7" name="object 1167"/>
          <p:cNvSpPr/>
          <p:nvPr/>
        </p:nvSpPr>
        <p:spPr>
          <a:xfrm>
            <a:off x="4636857" y="846826"/>
            <a:ext cx="9527" cy="5185676"/>
          </a:xfrm>
          <a:custGeom>
            <a:avLst/>
            <a:gdLst/>
            <a:ahLst/>
            <a:cxnLst/>
            <a:rect l="l" t="t" r="r" b="b"/>
            <a:pathLst>
              <a:path w="12700" h="5185676">
                <a:moveTo>
                  <a:pt x="6350" y="6350"/>
                </a:moveTo>
                <a:lnTo>
                  <a:pt x="6350" y="517932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8" name="object 1168"/>
          <p:cNvSpPr/>
          <p:nvPr/>
        </p:nvSpPr>
        <p:spPr>
          <a:xfrm>
            <a:off x="6682336" y="846826"/>
            <a:ext cx="9527" cy="5185676"/>
          </a:xfrm>
          <a:custGeom>
            <a:avLst/>
            <a:gdLst/>
            <a:ahLst/>
            <a:cxnLst/>
            <a:rect l="l" t="t" r="r" b="b"/>
            <a:pathLst>
              <a:path w="12700" h="5185676">
                <a:moveTo>
                  <a:pt x="6350" y="6350"/>
                </a:moveTo>
                <a:lnTo>
                  <a:pt x="6350" y="517932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9" name="object 1169"/>
          <p:cNvSpPr/>
          <p:nvPr/>
        </p:nvSpPr>
        <p:spPr>
          <a:xfrm>
            <a:off x="4632092" y="853176"/>
            <a:ext cx="2064538" cy="12700"/>
          </a:xfrm>
          <a:custGeom>
            <a:avLst/>
            <a:gdLst/>
            <a:ahLst/>
            <a:cxnLst/>
            <a:rect l="l" t="t" r="r" b="b"/>
            <a:pathLst>
              <a:path w="2752000" h="12700">
                <a:moveTo>
                  <a:pt x="6350" y="6350"/>
                </a:moveTo>
                <a:lnTo>
                  <a:pt x="2745651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0" name="object 1170"/>
          <p:cNvSpPr/>
          <p:nvPr/>
        </p:nvSpPr>
        <p:spPr>
          <a:xfrm>
            <a:off x="4632092" y="6013450"/>
            <a:ext cx="2064538" cy="12700"/>
          </a:xfrm>
          <a:custGeom>
            <a:avLst/>
            <a:gdLst/>
            <a:ahLst/>
            <a:cxnLst/>
            <a:rect l="l" t="t" r="r" b="b"/>
            <a:pathLst>
              <a:path w="2752000" h="12700">
                <a:moveTo>
                  <a:pt x="6350" y="6350"/>
                </a:moveTo>
                <a:lnTo>
                  <a:pt x="2745651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text 1"/>
          <p:cNvSpPr txBox="1"/>
          <p:nvPr/>
        </p:nvSpPr>
        <p:spPr>
          <a:xfrm>
            <a:off x="4648201" y="910580"/>
            <a:ext cx="2223448" cy="812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80" spc="10" dirty="0">
                <a:solidFill>
                  <a:srgbClr val="FFFFFF"/>
                </a:solidFill>
                <a:latin typeface="Cambria"/>
                <a:cs typeface="Cambria"/>
              </a:rPr>
              <a:t>Canal orifices located</a:t>
            </a:r>
            <a:endParaRPr sz="1600">
              <a:latin typeface="Cambria"/>
              <a:cs typeface="Cambria"/>
            </a:endParaRPr>
          </a:p>
          <a:p>
            <a:pPr marL="193623">
              <a:lnSpc>
                <a:spcPct val="100000"/>
              </a:lnSpc>
            </a:pPr>
            <a:r>
              <a:rPr sz="1800" spc="10" dirty="0">
                <a:solidFill>
                  <a:srgbClr val="FFFFFF"/>
                </a:solidFill>
                <a:latin typeface="Cambria"/>
                <a:cs typeface="Cambria"/>
              </a:rPr>
              <a:t>using endodontic</a:t>
            </a:r>
            <a:endParaRPr sz="1800">
              <a:latin typeface="Cambria"/>
              <a:cs typeface="Cambria"/>
            </a:endParaRPr>
          </a:p>
          <a:p>
            <a:pPr marL="623392">
              <a:lnSpc>
                <a:spcPct val="100000"/>
              </a:lnSpc>
            </a:pPr>
            <a:r>
              <a:rPr sz="1800" spc="10" dirty="0">
                <a:solidFill>
                  <a:srgbClr val="FFFFFF"/>
                </a:solidFill>
                <a:latin typeface="Cambria"/>
                <a:cs typeface="Cambria"/>
              </a:rPr>
              <a:t>explorer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171" name="object 1171"/>
          <p:cNvSpPr/>
          <p:nvPr/>
        </p:nvSpPr>
        <p:spPr>
          <a:xfrm>
            <a:off x="6801430" y="1922894"/>
            <a:ext cx="2115101" cy="752538"/>
          </a:xfrm>
          <a:custGeom>
            <a:avLst/>
            <a:gdLst/>
            <a:ahLst/>
            <a:cxnLst/>
            <a:rect l="l" t="t" r="r" b="b"/>
            <a:pathLst>
              <a:path w="2819400" h="752538">
                <a:moveTo>
                  <a:pt x="0" y="752538"/>
                </a:moveTo>
                <a:lnTo>
                  <a:pt x="0" y="0"/>
                </a:lnTo>
                <a:lnTo>
                  <a:pt x="2819400" y="0"/>
                </a:lnTo>
                <a:lnTo>
                  <a:pt x="2819400" y="752538"/>
                </a:lnTo>
                <a:lnTo>
                  <a:pt x="0" y="752538"/>
                </a:lnTo>
                <a:close/>
              </a:path>
            </a:pathLst>
          </a:custGeom>
          <a:solidFill>
            <a:srgbClr val="B98D1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2" name="object 1172"/>
          <p:cNvSpPr/>
          <p:nvPr/>
        </p:nvSpPr>
        <p:spPr>
          <a:xfrm>
            <a:off x="6801430" y="2675433"/>
            <a:ext cx="2115101" cy="3649167"/>
          </a:xfrm>
          <a:custGeom>
            <a:avLst/>
            <a:gdLst/>
            <a:ahLst/>
            <a:cxnLst/>
            <a:rect l="l" t="t" r="r" b="b"/>
            <a:pathLst>
              <a:path w="2819400" h="3649167">
                <a:moveTo>
                  <a:pt x="0" y="3649168"/>
                </a:moveTo>
                <a:lnTo>
                  <a:pt x="0" y="0"/>
                </a:lnTo>
                <a:lnTo>
                  <a:pt x="2819400" y="0"/>
                </a:lnTo>
                <a:lnTo>
                  <a:pt x="2819400" y="3649168"/>
                </a:lnTo>
                <a:lnTo>
                  <a:pt x="0" y="3649168"/>
                </a:lnTo>
                <a:close/>
              </a:path>
            </a:pathLst>
          </a:custGeom>
          <a:solidFill>
            <a:srgbClr val="F5D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3" name="object 1173"/>
          <p:cNvSpPr/>
          <p:nvPr/>
        </p:nvSpPr>
        <p:spPr>
          <a:xfrm>
            <a:off x="6782374" y="2656380"/>
            <a:ext cx="2153211" cy="38100"/>
          </a:xfrm>
          <a:custGeom>
            <a:avLst/>
            <a:gdLst/>
            <a:ahLst/>
            <a:cxnLst/>
            <a:rect l="l" t="t" r="r" b="b"/>
            <a:pathLst>
              <a:path w="2870200" h="38100">
                <a:moveTo>
                  <a:pt x="19050" y="19050"/>
                </a:moveTo>
                <a:lnTo>
                  <a:pt x="2851150" y="1905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4" name="object 1174"/>
          <p:cNvSpPr/>
          <p:nvPr/>
        </p:nvSpPr>
        <p:spPr>
          <a:xfrm>
            <a:off x="6796665" y="1910196"/>
            <a:ext cx="9527" cy="4427105"/>
          </a:xfrm>
          <a:custGeom>
            <a:avLst/>
            <a:gdLst/>
            <a:ahLst/>
            <a:cxnLst/>
            <a:rect l="l" t="t" r="r" b="b"/>
            <a:pathLst>
              <a:path w="12700" h="4427105">
                <a:moveTo>
                  <a:pt x="6350" y="6350"/>
                </a:moveTo>
                <a:lnTo>
                  <a:pt x="6350" y="442075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5" name="object 1175"/>
          <p:cNvSpPr/>
          <p:nvPr/>
        </p:nvSpPr>
        <p:spPr>
          <a:xfrm>
            <a:off x="8911765" y="1910196"/>
            <a:ext cx="9527" cy="4427105"/>
          </a:xfrm>
          <a:custGeom>
            <a:avLst/>
            <a:gdLst/>
            <a:ahLst/>
            <a:cxnLst/>
            <a:rect l="l" t="t" r="r" b="b"/>
            <a:pathLst>
              <a:path w="12700" h="4427105">
                <a:moveTo>
                  <a:pt x="6350" y="6350"/>
                </a:moveTo>
                <a:lnTo>
                  <a:pt x="6350" y="442075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6" name="object 1176"/>
          <p:cNvSpPr/>
          <p:nvPr/>
        </p:nvSpPr>
        <p:spPr>
          <a:xfrm>
            <a:off x="6791899" y="1916545"/>
            <a:ext cx="2134156" cy="12700"/>
          </a:xfrm>
          <a:custGeom>
            <a:avLst/>
            <a:gdLst/>
            <a:ahLst/>
            <a:cxnLst/>
            <a:rect l="l" t="t" r="r" b="b"/>
            <a:pathLst>
              <a:path w="2844800" h="12700">
                <a:moveTo>
                  <a:pt x="6350" y="6350"/>
                </a:moveTo>
                <a:lnTo>
                  <a:pt x="2838450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7" name="object 1177"/>
          <p:cNvSpPr/>
          <p:nvPr/>
        </p:nvSpPr>
        <p:spPr>
          <a:xfrm>
            <a:off x="6791899" y="6318250"/>
            <a:ext cx="2134156" cy="12700"/>
          </a:xfrm>
          <a:custGeom>
            <a:avLst/>
            <a:gdLst/>
            <a:ahLst/>
            <a:cxnLst/>
            <a:rect l="l" t="t" r="r" b="b"/>
            <a:pathLst>
              <a:path w="2844800" h="12700">
                <a:moveTo>
                  <a:pt x="6350" y="6350"/>
                </a:moveTo>
                <a:lnTo>
                  <a:pt x="2838450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text 1"/>
          <p:cNvSpPr txBox="1"/>
          <p:nvPr/>
        </p:nvSpPr>
        <p:spPr>
          <a:xfrm>
            <a:off x="6858000" y="1973950"/>
            <a:ext cx="222007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mbria"/>
                <a:cs typeface="Cambria"/>
              </a:rPr>
              <a:t>Removal of roof of pulp</a:t>
            </a:r>
            <a:endParaRPr sz="1600">
              <a:latin typeface="Cambria"/>
              <a:cs typeface="Cambria"/>
            </a:endParaRPr>
          </a:p>
          <a:p>
            <a:pPr marL="704088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mbria"/>
                <a:cs typeface="Cambria"/>
              </a:rPr>
              <a:t>chamber</a:t>
            </a:r>
            <a:endParaRPr sz="1600">
              <a:latin typeface="Cambria"/>
              <a:cs typeface="Cambria"/>
            </a:endParaRPr>
          </a:p>
        </p:txBody>
      </p:sp>
      <p:pic>
        <p:nvPicPr>
          <p:cNvPr id="68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92" y="2161032"/>
            <a:ext cx="75458" cy="227076"/>
          </a:xfrm>
          <a:prstGeom prst="rect">
            <a:avLst/>
          </a:prstGeom>
        </p:spPr>
      </p:pic>
      <p:pic>
        <p:nvPicPr>
          <p:cNvPr id="689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361" y="2862071"/>
            <a:ext cx="138339" cy="227076"/>
          </a:xfrm>
          <a:prstGeom prst="rect">
            <a:avLst/>
          </a:prstGeom>
        </p:spPr>
      </p:pic>
      <p:pic>
        <p:nvPicPr>
          <p:cNvPr id="690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835" y="2157984"/>
            <a:ext cx="126906" cy="227076"/>
          </a:xfrm>
          <a:prstGeom prst="rect">
            <a:avLst/>
          </a:prstGeom>
        </p:spPr>
      </p:pic>
      <p:pic>
        <p:nvPicPr>
          <p:cNvPr id="691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933" y="3019044"/>
            <a:ext cx="142912" cy="228600"/>
          </a:xfrm>
          <a:prstGeom prst="rect">
            <a:avLst/>
          </a:prstGeom>
        </p:spPr>
      </p:pic>
      <p:pic>
        <p:nvPicPr>
          <p:cNvPr id="692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" y="2069593"/>
            <a:ext cx="1592614" cy="3294887"/>
          </a:xfrm>
          <a:prstGeom prst="rect">
            <a:avLst/>
          </a:prstGeom>
        </p:spPr>
      </p:pic>
      <p:pic>
        <p:nvPicPr>
          <p:cNvPr id="693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75" y="2121408"/>
            <a:ext cx="1473711" cy="3132316"/>
          </a:xfrm>
          <a:prstGeom prst="rect">
            <a:avLst/>
          </a:prstGeom>
        </p:spPr>
      </p:pic>
      <p:sp>
        <p:nvSpPr>
          <p:cNvPr id="1178" name="object 1178"/>
          <p:cNvSpPr/>
          <p:nvPr/>
        </p:nvSpPr>
        <p:spPr>
          <a:xfrm>
            <a:off x="436740" y="2095500"/>
            <a:ext cx="1512583" cy="3188208"/>
          </a:xfrm>
          <a:custGeom>
            <a:avLst/>
            <a:gdLst/>
            <a:ahLst/>
            <a:cxnLst/>
            <a:rect l="l" t="t" r="r" b="b"/>
            <a:pathLst>
              <a:path w="2016252" h="3188208">
                <a:moveTo>
                  <a:pt x="12954" y="3175254"/>
                </a:moveTo>
                <a:lnTo>
                  <a:pt x="12954" y="12954"/>
                </a:lnTo>
                <a:lnTo>
                  <a:pt x="2003298" y="12954"/>
                </a:lnTo>
                <a:lnTo>
                  <a:pt x="2003298" y="3175254"/>
                </a:lnTo>
                <a:lnTo>
                  <a:pt x="12954" y="3175254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694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064" y="2709671"/>
            <a:ext cx="1490859" cy="3587496"/>
          </a:xfrm>
          <a:prstGeom prst="rect">
            <a:avLst/>
          </a:prstGeom>
        </p:spPr>
      </p:pic>
      <p:pic>
        <p:nvPicPr>
          <p:cNvPr id="695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936" y="2761488"/>
            <a:ext cx="1371957" cy="3426446"/>
          </a:xfrm>
          <a:prstGeom prst="rect">
            <a:avLst/>
          </a:prstGeom>
        </p:spPr>
      </p:pic>
      <p:sp>
        <p:nvSpPr>
          <p:cNvPr id="1179" name="object 1179"/>
          <p:cNvSpPr/>
          <p:nvPr/>
        </p:nvSpPr>
        <p:spPr>
          <a:xfrm>
            <a:off x="2780500" y="2735580"/>
            <a:ext cx="1410829" cy="3480816"/>
          </a:xfrm>
          <a:custGeom>
            <a:avLst/>
            <a:gdLst/>
            <a:ahLst/>
            <a:cxnLst/>
            <a:rect l="l" t="t" r="r" b="b"/>
            <a:pathLst>
              <a:path w="1880615" h="3480816">
                <a:moveTo>
                  <a:pt x="12953" y="3467862"/>
                </a:moveTo>
                <a:lnTo>
                  <a:pt x="12953" y="12954"/>
                </a:lnTo>
                <a:lnTo>
                  <a:pt x="1867661" y="12954"/>
                </a:lnTo>
                <a:lnTo>
                  <a:pt x="1867661" y="3467862"/>
                </a:lnTo>
                <a:lnTo>
                  <a:pt x="12953" y="3467862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696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071" y="2069591"/>
            <a:ext cx="1421119" cy="3846576"/>
          </a:xfrm>
          <a:prstGeom prst="rect">
            <a:avLst/>
          </a:prstGeom>
        </p:spPr>
      </p:pic>
      <p:pic>
        <p:nvPicPr>
          <p:cNvPr id="697" name="Ima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943" y="2121407"/>
            <a:ext cx="1302216" cy="3688080"/>
          </a:xfrm>
          <a:prstGeom prst="rect">
            <a:avLst/>
          </a:prstGeom>
        </p:spPr>
      </p:pic>
      <p:sp>
        <p:nvSpPr>
          <p:cNvPr id="1180" name="object 1180"/>
          <p:cNvSpPr/>
          <p:nvPr/>
        </p:nvSpPr>
        <p:spPr>
          <a:xfrm>
            <a:off x="5022507" y="2095500"/>
            <a:ext cx="1341089" cy="3739896"/>
          </a:xfrm>
          <a:custGeom>
            <a:avLst/>
            <a:gdLst/>
            <a:ahLst/>
            <a:cxnLst/>
            <a:rect l="l" t="t" r="r" b="b"/>
            <a:pathLst>
              <a:path w="1787653" h="3739896">
                <a:moveTo>
                  <a:pt x="12955" y="3726942"/>
                </a:moveTo>
                <a:lnTo>
                  <a:pt x="12955" y="12954"/>
                </a:lnTo>
                <a:lnTo>
                  <a:pt x="1774699" y="12954"/>
                </a:lnTo>
                <a:lnTo>
                  <a:pt x="1774699" y="3726942"/>
                </a:lnTo>
                <a:lnTo>
                  <a:pt x="12955" y="3726942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698" name="Imag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337" y="2731008"/>
            <a:ext cx="1535449" cy="3566160"/>
          </a:xfrm>
          <a:prstGeom prst="rect">
            <a:avLst/>
          </a:prstGeom>
        </p:spPr>
      </p:pic>
      <p:pic>
        <p:nvPicPr>
          <p:cNvPr id="699" name="Imag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209" y="2782825"/>
            <a:ext cx="1416546" cy="3407663"/>
          </a:xfrm>
          <a:prstGeom prst="rect">
            <a:avLst/>
          </a:prstGeom>
        </p:spPr>
      </p:pic>
      <p:sp>
        <p:nvSpPr>
          <p:cNvPr id="1181" name="object 1181"/>
          <p:cNvSpPr/>
          <p:nvPr/>
        </p:nvSpPr>
        <p:spPr>
          <a:xfrm>
            <a:off x="7194773" y="2756917"/>
            <a:ext cx="1455419" cy="3459479"/>
          </a:xfrm>
          <a:custGeom>
            <a:avLst/>
            <a:gdLst/>
            <a:ahLst/>
            <a:cxnLst/>
            <a:rect l="l" t="t" r="r" b="b"/>
            <a:pathLst>
              <a:path w="1940053" h="3459479">
                <a:moveTo>
                  <a:pt x="12954" y="3446526"/>
                </a:moveTo>
                <a:lnTo>
                  <a:pt x="12954" y="12954"/>
                </a:lnTo>
                <a:lnTo>
                  <a:pt x="1927098" y="12954"/>
                </a:lnTo>
                <a:lnTo>
                  <a:pt x="1927098" y="3446526"/>
                </a:lnTo>
                <a:lnTo>
                  <a:pt x="12954" y="3446526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object 1182"/>
          <p:cNvSpPr/>
          <p:nvPr/>
        </p:nvSpPr>
        <p:spPr>
          <a:xfrm>
            <a:off x="838200" y="932295"/>
            <a:ext cx="2667000" cy="1082611"/>
          </a:xfrm>
          <a:custGeom>
            <a:avLst/>
            <a:gdLst/>
            <a:ahLst/>
            <a:cxnLst/>
            <a:rect l="l" t="t" r="r" b="b"/>
            <a:pathLst>
              <a:path w="2742679" h="1082611">
                <a:moveTo>
                  <a:pt x="0" y="1082611"/>
                </a:moveTo>
                <a:lnTo>
                  <a:pt x="0" y="0"/>
                </a:lnTo>
                <a:lnTo>
                  <a:pt x="2742679" y="0"/>
                </a:lnTo>
                <a:lnTo>
                  <a:pt x="2742679" y="1082611"/>
                </a:lnTo>
                <a:lnTo>
                  <a:pt x="0" y="1082611"/>
                </a:lnTo>
                <a:close/>
              </a:path>
            </a:pathLst>
          </a:custGeom>
          <a:solidFill>
            <a:srgbClr val="26757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3" name="object 1183"/>
          <p:cNvSpPr/>
          <p:nvPr/>
        </p:nvSpPr>
        <p:spPr>
          <a:xfrm>
            <a:off x="1008894" y="2014905"/>
            <a:ext cx="2057545" cy="3776294"/>
          </a:xfrm>
          <a:custGeom>
            <a:avLst/>
            <a:gdLst/>
            <a:ahLst/>
            <a:cxnLst/>
            <a:rect l="l" t="t" r="r" b="b"/>
            <a:pathLst>
              <a:path w="2742679" h="3776294">
                <a:moveTo>
                  <a:pt x="0" y="3776295"/>
                </a:moveTo>
                <a:lnTo>
                  <a:pt x="0" y="0"/>
                </a:lnTo>
                <a:lnTo>
                  <a:pt x="2742679" y="0"/>
                </a:lnTo>
                <a:lnTo>
                  <a:pt x="2742679" y="3776295"/>
                </a:lnTo>
                <a:lnTo>
                  <a:pt x="0" y="3776295"/>
                </a:lnTo>
                <a:close/>
              </a:path>
            </a:pathLst>
          </a:custGeom>
          <a:solidFill>
            <a:srgbClr val="F5D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4" name="object 1184"/>
          <p:cNvSpPr/>
          <p:nvPr/>
        </p:nvSpPr>
        <p:spPr>
          <a:xfrm>
            <a:off x="989836" y="1995854"/>
            <a:ext cx="2095655" cy="38100"/>
          </a:xfrm>
          <a:custGeom>
            <a:avLst/>
            <a:gdLst/>
            <a:ahLst/>
            <a:cxnLst/>
            <a:rect l="l" t="t" r="r" b="b"/>
            <a:pathLst>
              <a:path w="2793479" h="38100">
                <a:moveTo>
                  <a:pt x="19050" y="19050"/>
                </a:moveTo>
                <a:lnTo>
                  <a:pt x="2774429" y="1905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5" name="object 1185"/>
          <p:cNvSpPr/>
          <p:nvPr/>
        </p:nvSpPr>
        <p:spPr>
          <a:xfrm>
            <a:off x="1004127" y="919595"/>
            <a:ext cx="9527" cy="4884305"/>
          </a:xfrm>
          <a:custGeom>
            <a:avLst/>
            <a:gdLst/>
            <a:ahLst/>
            <a:cxnLst/>
            <a:rect l="l" t="t" r="r" b="b"/>
            <a:pathLst>
              <a:path w="12700" h="4884305">
                <a:moveTo>
                  <a:pt x="6350" y="6350"/>
                </a:moveTo>
                <a:lnTo>
                  <a:pt x="6350" y="487795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6" name="object 1186"/>
          <p:cNvSpPr/>
          <p:nvPr/>
        </p:nvSpPr>
        <p:spPr>
          <a:xfrm>
            <a:off x="3061671" y="919595"/>
            <a:ext cx="9527" cy="4884305"/>
          </a:xfrm>
          <a:custGeom>
            <a:avLst/>
            <a:gdLst/>
            <a:ahLst/>
            <a:cxnLst/>
            <a:rect l="l" t="t" r="r" b="b"/>
            <a:pathLst>
              <a:path w="12700" h="4884305">
                <a:moveTo>
                  <a:pt x="6350" y="6350"/>
                </a:moveTo>
                <a:lnTo>
                  <a:pt x="6350" y="487795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7" name="object 1187"/>
          <p:cNvSpPr/>
          <p:nvPr/>
        </p:nvSpPr>
        <p:spPr>
          <a:xfrm>
            <a:off x="999363" y="925944"/>
            <a:ext cx="2076600" cy="12700"/>
          </a:xfrm>
          <a:custGeom>
            <a:avLst/>
            <a:gdLst/>
            <a:ahLst/>
            <a:cxnLst/>
            <a:rect l="l" t="t" r="r" b="b"/>
            <a:pathLst>
              <a:path w="2768079" h="12700">
                <a:moveTo>
                  <a:pt x="6350" y="6350"/>
                </a:moveTo>
                <a:lnTo>
                  <a:pt x="2761729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8" name="object 1188"/>
          <p:cNvSpPr/>
          <p:nvPr/>
        </p:nvSpPr>
        <p:spPr>
          <a:xfrm>
            <a:off x="999363" y="5784850"/>
            <a:ext cx="2076600" cy="12700"/>
          </a:xfrm>
          <a:custGeom>
            <a:avLst/>
            <a:gdLst/>
            <a:ahLst/>
            <a:cxnLst/>
            <a:rect l="l" t="t" r="r" b="b"/>
            <a:pathLst>
              <a:path w="2768079" h="12700">
                <a:moveTo>
                  <a:pt x="6350" y="6350"/>
                </a:moveTo>
                <a:lnTo>
                  <a:pt x="2761729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990601" y="983349"/>
            <a:ext cx="2598866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551">
              <a:lnSpc>
                <a:spcPct val="100000"/>
              </a:lnSpc>
            </a:pPr>
            <a:r>
              <a:rPr sz="1800" spc="10" dirty="0">
                <a:solidFill>
                  <a:srgbClr val="FFFFFF"/>
                </a:solidFill>
                <a:latin typeface="Cambria"/>
                <a:cs typeface="Cambria"/>
              </a:rPr>
              <a:t>Buccolingual extension</a:t>
            </a:r>
            <a:endParaRPr sz="18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solidFill>
                  <a:srgbClr val="FFFFFF"/>
                </a:solidFill>
                <a:latin typeface="Cambria"/>
                <a:cs typeface="Cambria"/>
              </a:rPr>
              <a:t>and finish of cavity walls</a:t>
            </a:r>
            <a:endParaRPr sz="1800">
              <a:latin typeface="Cambria"/>
              <a:cs typeface="Cambria"/>
            </a:endParaRPr>
          </a:p>
          <a:p>
            <a:pPr marL="377875">
              <a:lnSpc>
                <a:spcPct val="100000"/>
              </a:lnSpc>
            </a:pPr>
            <a:r>
              <a:rPr sz="1800" spc="10" dirty="0">
                <a:solidFill>
                  <a:srgbClr val="FFFFFF"/>
                </a:solidFill>
                <a:latin typeface="Cambria"/>
                <a:cs typeface="Cambria"/>
              </a:rPr>
              <a:t>using fissure bur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189" name="object 1189"/>
          <p:cNvSpPr/>
          <p:nvPr/>
        </p:nvSpPr>
        <p:spPr>
          <a:xfrm>
            <a:off x="3314372" y="1676401"/>
            <a:ext cx="2400628" cy="1097559"/>
          </a:xfrm>
          <a:custGeom>
            <a:avLst/>
            <a:gdLst/>
            <a:ahLst/>
            <a:cxnLst/>
            <a:rect l="l" t="t" r="r" b="b"/>
            <a:pathLst>
              <a:path w="2895600" h="1097559">
                <a:moveTo>
                  <a:pt x="0" y="1097559"/>
                </a:moveTo>
                <a:lnTo>
                  <a:pt x="0" y="0"/>
                </a:lnTo>
                <a:lnTo>
                  <a:pt x="2895600" y="0"/>
                </a:lnTo>
                <a:lnTo>
                  <a:pt x="2895600" y="1097559"/>
                </a:lnTo>
                <a:lnTo>
                  <a:pt x="0" y="1097559"/>
                </a:lnTo>
                <a:close/>
              </a:path>
            </a:pathLst>
          </a:custGeom>
          <a:solidFill>
            <a:srgbClr val="098A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0" name="object 1190"/>
          <p:cNvSpPr/>
          <p:nvPr/>
        </p:nvSpPr>
        <p:spPr>
          <a:xfrm>
            <a:off x="3314372" y="2773959"/>
            <a:ext cx="2172266" cy="3626840"/>
          </a:xfrm>
          <a:custGeom>
            <a:avLst/>
            <a:gdLst/>
            <a:ahLst/>
            <a:cxnLst/>
            <a:rect l="l" t="t" r="r" b="b"/>
            <a:pathLst>
              <a:path w="2895600" h="3626840">
                <a:moveTo>
                  <a:pt x="0" y="3626841"/>
                </a:moveTo>
                <a:lnTo>
                  <a:pt x="0" y="0"/>
                </a:lnTo>
                <a:lnTo>
                  <a:pt x="2895600" y="0"/>
                </a:lnTo>
                <a:lnTo>
                  <a:pt x="2895600" y="3626841"/>
                </a:lnTo>
                <a:lnTo>
                  <a:pt x="0" y="3626841"/>
                </a:lnTo>
                <a:close/>
              </a:path>
            </a:pathLst>
          </a:custGeom>
          <a:solidFill>
            <a:srgbClr val="F5D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1" name="object 1191"/>
          <p:cNvSpPr/>
          <p:nvPr/>
        </p:nvSpPr>
        <p:spPr>
          <a:xfrm>
            <a:off x="3295317" y="2754908"/>
            <a:ext cx="2210375" cy="38100"/>
          </a:xfrm>
          <a:custGeom>
            <a:avLst/>
            <a:gdLst/>
            <a:ahLst/>
            <a:cxnLst/>
            <a:rect l="l" t="t" r="r" b="b"/>
            <a:pathLst>
              <a:path w="2946399" h="38100">
                <a:moveTo>
                  <a:pt x="19050" y="19050"/>
                </a:moveTo>
                <a:lnTo>
                  <a:pt x="2927350" y="1905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2" name="object 1192"/>
          <p:cNvSpPr/>
          <p:nvPr/>
        </p:nvSpPr>
        <p:spPr>
          <a:xfrm>
            <a:off x="3309608" y="1663700"/>
            <a:ext cx="9527" cy="4749800"/>
          </a:xfrm>
          <a:custGeom>
            <a:avLst/>
            <a:gdLst/>
            <a:ahLst/>
            <a:cxnLst/>
            <a:rect l="l" t="t" r="r" b="b"/>
            <a:pathLst>
              <a:path w="12700" h="4749800">
                <a:moveTo>
                  <a:pt x="6350" y="6350"/>
                </a:moveTo>
                <a:lnTo>
                  <a:pt x="6350" y="47434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3" name="object 1193"/>
          <p:cNvSpPr/>
          <p:nvPr/>
        </p:nvSpPr>
        <p:spPr>
          <a:xfrm>
            <a:off x="5481874" y="1663700"/>
            <a:ext cx="9527" cy="4749800"/>
          </a:xfrm>
          <a:custGeom>
            <a:avLst/>
            <a:gdLst/>
            <a:ahLst/>
            <a:cxnLst/>
            <a:rect l="l" t="t" r="r" b="b"/>
            <a:pathLst>
              <a:path w="12700" h="4749800">
                <a:moveTo>
                  <a:pt x="6350" y="6350"/>
                </a:moveTo>
                <a:lnTo>
                  <a:pt x="6350" y="47434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4" name="object 1194"/>
          <p:cNvSpPr/>
          <p:nvPr/>
        </p:nvSpPr>
        <p:spPr>
          <a:xfrm>
            <a:off x="3304844" y="1670050"/>
            <a:ext cx="2191320" cy="12700"/>
          </a:xfrm>
          <a:custGeom>
            <a:avLst/>
            <a:gdLst/>
            <a:ahLst/>
            <a:cxnLst/>
            <a:rect l="l" t="t" r="r" b="b"/>
            <a:pathLst>
              <a:path w="2920999" h="12700">
                <a:moveTo>
                  <a:pt x="6350" y="6350"/>
                </a:moveTo>
                <a:lnTo>
                  <a:pt x="2914650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5" name="object 1195"/>
          <p:cNvSpPr/>
          <p:nvPr/>
        </p:nvSpPr>
        <p:spPr>
          <a:xfrm>
            <a:off x="3304844" y="6394450"/>
            <a:ext cx="2191320" cy="12700"/>
          </a:xfrm>
          <a:custGeom>
            <a:avLst/>
            <a:gdLst/>
            <a:ahLst/>
            <a:cxnLst/>
            <a:rect l="l" t="t" r="r" b="b"/>
            <a:pathLst>
              <a:path w="2920999" h="12700">
                <a:moveTo>
                  <a:pt x="6350" y="6350"/>
                </a:moveTo>
                <a:lnTo>
                  <a:pt x="2914650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text 1"/>
          <p:cNvSpPr txBox="1"/>
          <p:nvPr/>
        </p:nvSpPr>
        <p:spPr>
          <a:xfrm>
            <a:off x="3352800" y="1727455"/>
            <a:ext cx="2454529" cy="812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80" spc="10" dirty="0">
                <a:solidFill>
                  <a:srgbClr val="FFFFFF"/>
                </a:solidFill>
                <a:latin typeface="Cambria"/>
                <a:cs typeface="Cambria"/>
              </a:rPr>
              <a:t>Final preparation should</a:t>
            </a:r>
            <a:endParaRPr sz="1600">
              <a:latin typeface="Cambria"/>
              <a:cs typeface="Cambria"/>
            </a:endParaRPr>
          </a:p>
          <a:p>
            <a:pPr marL="146303">
              <a:lnSpc>
                <a:spcPct val="100000"/>
              </a:lnSpc>
            </a:pPr>
            <a:r>
              <a:rPr sz="1800" spc="10" dirty="0">
                <a:solidFill>
                  <a:srgbClr val="FFFFFF"/>
                </a:solidFill>
                <a:latin typeface="Cambria"/>
                <a:cs typeface="Cambria"/>
              </a:rPr>
              <a:t>provide unobstructed</a:t>
            </a:r>
            <a:endParaRPr sz="1800">
              <a:latin typeface="Cambria"/>
              <a:cs typeface="Cambria"/>
            </a:endParaRPr>
          </a:p>
          <a:p>
            <a:pPr marL="152475">
              <a:lnSpc>
                <a:spcPct val="100000"/>
              </a:lnSpc>
            </a:pPr>
            <a:r>
              <a:rPr sz="1800" spc="10" dirty="0">
                <a:solidFill>
                  <a:srgbClr val="FFFFFF"/>
                </a:solidFill>
                <a:latin typeface="Cambria"/>
                <a:cs typeface="Cambria"/>
              </a:rPr>
              <a:t>access to canal orifice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196" name="object 1196"/>
          <p:cNvSpPr/>
          <p:nvPr/>
        </p:nvSpPr>
        <p:spPr>
          <a:xfrm>
            <a:off x="5784915" y="914400"/>
            <a:ext cx="2673285" cy="1143000"/>
          </a:xfrm>
          <a:custGeom>
            <a:avLst/>
            <a:gdLst/>
            <a:ahLst/>
            <a:cxnLst/>
            <a:rect l="l" t="t" r="r" b="b"/>
            <a:pathLst>
              <a:path w="2955200" h="1167282">
                <a:moveTo>
                  <a:pt x="0" y="1167282"/>
                </a:moveTo>
                <a:lnTo>
                  <a:pt x="0" y="0"/>
                </a:lnTo>
                <a:lnTo>
                  <a:pt x="2955201" y="0"/>
                </a:lnTo>
                <a:lnTo>
                  <a:pt x="2955201" y="1167282"/>
                </a:lnTo>
                <a:lnTo>
                  <a:pt x="0" y="1167282"/>
                </a:lnTo>
                <a:close/>
              </a:path>
            </a:pathLst>
          </a:custGeom>
          <a:solidFill>
            <a:srgbClr val="6A87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7" name="object 1197"/>
          <p:cNvSpPr/>
          <p:nvPr/>
        </p:nvSpPr>
        <p:spPr>
          <a:xfrm>
            <a:off x="5784915" y="2120900"/>
            <a:ext cx="2216977" cy="3670300"/>
          </a:xfrm>
          <a:custGeom>
            <a:avLst/>
            <a:gdLst/>
            <a:ahLst/>
            <a:cxnLst/>
            <a:rect l="l" t="t" r="r" b="b"/>
            <a:pathLst>
              <a:path w="2955200" h="3670300">
                <a:moveTo>
                  <a:pt x="0" y="3670300"/>
                </a:moveTo>
                <a:lnTo>
                  <a:pt x="0" y="0"/>
                </a:lnTo>
                <a:lnTo>
                  <a:pt x="2955201" y="0"/>
                </a:lnTo>
                <a:lnTo>
                  <a:pt x="2955201" y="3670300"/>
                </a:lnTo>
                <a:lnTo>
                  <a:pt x="0" y="3670300"/>
                </a:lnTo>
                <a:close/>
              </a:path>
            </a:pathLst>
          </a:custGeom>
          <a:solidFill>
            <a:srgbClr val="F5D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8" name="object 1198"/>
          <p:cNvSpPr/>
          <p:nvPr/>
        </p:nvSpPr>
        <p:spPr>
          <a:xfrm>
            <a:off x="5765864" y="2101847"/>
            <a:ext cx="2255088" cy="38100"/>
          </a:xfrm>
          <a:custGeom>
            <a:avLst/>
            <a:gdLst/>
            <a:ahLst/>
            <a:cxnLst/>
            <a:rect l="l" t="t" r="r" b="b"/>
            <a:pathLst>
              <a:path w="3006001" h="38100">
                <a:moveTo>
                  <a:pt x="19050" y="19050"/>
                </a:moveTo>
                <a:lnTo>
                  <a:pt x="2986951" y="1905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9" name="object 1199"/>
          <p:cNvSpPr/>
          <p:nvPr/>
        </p:nvSpPr>
        <p:spPr>
          <a:xfrm>
            <a:off x="5780155" y="940921"/>
            <a:ext cx="9527" cy="4862982"/>
          </a:xfrm>
          <a:custGeom>
            <a:avLst/>
            <a:gdLst/>
            <a:ahLst/>
            <a:cxnLst/>
            <a:rect l="l" t="t" r="r" b="b"/>
            <a:pathLst>
              <a:path w="12700" h="4862982">
                <a:moveTo>
                  <a:pt x="6350" y="6350"/>
                </a:moveTo>
                <a:lnTo>
                  <a:pt x="6350" y="485663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0" name="object 1200"/>
          <p:cNvSpPr/>
          <p:nvPr/>
        </p:nvSpPr>
        <p:spPr>
          <a:xfrm>
            <a:off x="7997129" y="940921"/>
            <a:ext cx="9527" cy="4862982"/>
          </a:xfrm>
          <a:custGeom>
            <a:avLst/>
            <a:gdLst/>
            <a:ahLst/>
            <a:cxnLst/>
            <a:rect l="l" t="t" r="r" b="b"/>
            <a:pathLst>
              <a:path w="12700" h="4862982">
                <a:moveTo>
                  <a:pt x="6350" y="6350"/>
                </a:moveTo>
                <a:lnTo>
                  <a:pt x="6350" y="485663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1" name="object 1201"/>
          <p:cNvSpPr/>
          <p:nvPr/>
        </p:nvSpPr>
        <p:spPr>
          <a:xfrm>
            <a:off x="5775391" y="947271"/>
            <a:ext cx="2236033" cy="12700"/>
          </a:xfrm>
          <a:custGeom>
            <a:avLst/>
            <a:gdLst/>
            <a:ahLst/>
            <a:cxnLst/>
            <a:rect l="l" t="t" r="r" b="b"/>
            <a:pathLst>
              <a:path w="2980601" h="12700">
                <a:moveTo>
                  <a:pt x="6350" y="6350"/>
                </a:moveTo>
                <a:lnTo>
                  <a:pt x="2974251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2" name="object 1202"/>
          <p:cNvSpPr/>
          <p:nvPr/>
        </p:nvSpPr>
        <p:spPr>
          <a:xfrm>
            <a:off x="5775391" y="5784850"/>
            <a:ext cx="2236033" cy="12700"/>
          </a:xfrm>
          <a:custGeom>
            <a:avLst/>
            <a:gdLst/>
            <a:ahLst/>
            <a:cxnLst/>
            <a:rect l="l" t="t" r="r" b="b"/>
            <a:pathLst>
              <a:path w="2980601" h="12700">
                <a:moveTo>
                  <a:pt x="6350" y="6350"/>
                </a:moveTo>
                <a:lnTo>
                  <a:pt x="2974251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ext 1"/>
          <p:cNvSpPr txBox="1"/>
          <p:nvPr/>
        </p:nvSpPr>
        <p:spPr>
          <a:xfrm>
            <a:off x="5918912" y="1004676"/>
            <a:ext cx="2369751" cy="49244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mbria"/>
                <a:cs typeface="Cambria"/>
              </a:rPr>
              <a:t>Outline form of final cavity</a:t>
            </a:r>
            <a:endParaRPr sz="1600">
              <a:latin typeface="Cambria"/>
              <a:cs typeface="Cambria"/>
            </a:endParaRPr>
          </a:p>
          <a:p>
            <a:pPr marL="339928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mbria"/>
                <a:cs typeface="Cambria"/>
              </a:rPr>
              <a:t>preparation – ovoid</a:t>
            </a:r>
            <a:endParaRPr sz="1600">
              <a:latin typeface="Cambria"/>
              <a:cs typeface="Cambria"/>
            </a:endParaRPr>
          </a:p>
        </p:txBody>
      </p:sp>
      <p:pic>
        <p:nvPicPr>
          <p:cNvPr id="70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51" y="2260092"/>
            <a:ext cx="129192" cy="227076"/>
          </a:xfrm>
          <a:prstGeom prst="rect">
            <a:avLst/>
          </a:prstGeom>
        </p:spPr>
      </p:pic>
      <p:pic>
        <p:nvPicPr>
          <p:cNvPr id="703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020" y="2936748"/>
            <a:ext cx="141769" cy="227076"/>
          </a:xfrm>
          <a:prstGeom prst="rect">
            <a:avLst/>
          </a:prstGeom>
        </p:spPr>
      </p:pic>
      <p:pic>
        <p:nvPicPr>
          <p:cNvPr id="704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990" y="2250948"/>
            <a:ext cx="126906" cy="227076"/>
          </a:xfrm>
          <a:prstGeom prst="rect">
            <a:avLst/>
          </a:prstGeom>
        </p:spPr>
      </p:pic>
      <p:sp>
        <p:nvSpPr>
          <p:cNvPr id="6" name="text 1"/>
          <p:cNvSpPr txBox="1"/>
          <p:nvPr/>
        </p:nvSpPr>
        <p:spPr>
          <a:xfrm>
            <a:off x="0" y="152400"/>
            <a:ext cx="91440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algn="ctr">
              <a:lnSpc>
                <a:spcPct val="100000"/>
              </a:lnSpc>
            </a:pPr>
            <a:r>
              <a:rPr sz="2400" b="1" spc="10" dirty="0">
                <a:solidFill>
                  <a:srgbClr val="ECB720"/>
                </a:solidFill>
                <a:latin typeface="Cambria"/>
                <a:cs typeface="Cambria"/>
              </a:rPr>
              <a:t>Access Cavity Preparation In </a:t>
            </a:r>
            <a:r>
              <a:rPr sz="2400" b="1" spc="10" dirty="0">
                <a:solidFill>
                  <a:srgbClr val="59B9D8"/>
                </a:solidFill>
                <a:latin typeface="Cambria"/>
                <a:cs typeface="Cambria"/>
              </a:rPr>
              <a:t>MANDIBULAR PREMOLARS</a:t>
            </a:r>
            <a:endParaRPr sz="2400">
              <a:latin typeface="Cambria"/>
              <a:cs typeface="Cambria"/>
            </a:endParaRPr>
          </a:p>
        </p:txBody>
      </p:sp>
      <p:pic>
        <p:nvPicPr>
          <p:cNvPr id="705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375" y="2103119"/>
            <a:ext cx="1479427" cy="3642360"/>
          </a:xfrm>
          <a:prstGeom prst="rect">
            <a:avLst/>
          </a:prstGeom>
        </p:spPr>
      </p:pic>
      <p:pic>
        <p:nvPicPr>
          <p:cNvPr id="706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247" y="2154935"/>
            <a:ext cx="1360524" cy="3483864"/>
          </a:xfrm>
          <a:prstGeom prst="rect">
            <a:avLst/>
          </a:prstGeom>
        </p:spPr>
      </p:pic>
      <p:sp>
        <p:nvSpPr>
          <p:cNvPr id="1203" name="object 1203"/>
          <p:cNvSpPr/>
          <p:nvPr/>
        </p:nvSpPr>
        <p:spPr>
          <a:xfrm>
            <a:off x="1362810" y="2129028"/>
            <a:ext cx="1399396" cy="3535680"/>
          </a:xfrm>
          <a:custGeom>
            <a:avLst/>
            <a:gdLst/>
            <a:ahLst/>
            <a:cxnLst/>
            <a:rect l="l" t="t" r="r" b="b"/>
            <a:pathLst>
              <a:path w="1865375" h="3535680">
                <a:moveTo>
                  <a:pt x="12955" y="3522726"/>
                </a:moveTo>
                <a:lnTo>
                  <a:pt x="12955" y="12954"/>
                </a:lnTo>
                <a:lnTo>
                  <a:pt x="1852423" y="12954"/>
                </a:lnTo>
                <a:lnTo>
                  <a:pt x="1852423" y="3522726"/>
                </a:lnTo>
                <a:lnTo>
                  <a:pt x="12955" y="3522726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707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866" y="2843783"/>
            <a:ext cx="1319366" cy="3514344"/>
          </a:xfrm>
          <a:prstGeom prst="rect">
            <a:avLst/>
          </a:prstGeom>
        </p:spPr>
      </p:pic>
      <p:pic>
        <p:nvPicPr>
          <p:cNvPr id="708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738" y="2895600"/>
            <a:ext cx="1200463" cy="3355848"/>
          </a:xfrm>
          <a:prstGeom prst="rect">
            <a:avLst/>
          </a:prstGeom>
        </p:spPr>
      </p:pic>
      <p:sp>
        <p:nvSpPr>
          <p:cNvPr id="1204" name="object 1204"/>
          <p:cNvSpPr/>
          <p:nvPr/>
        </p:nvSpPr>
        <p:spPr>
          <a:xfrm>
            <a:off x="3752303" y="2869693"/>
            <a:ext cx="1239335" cy="3407663"/>
          </a:xfrm>
          <a:custGeom>
            <a:avLst/>
            <a:gdLst/>
            <a:ahLst/>
            <a:cxnLst/>
            <a:rect l="l" t="t" r="r" b="b"/>
            <a:pathLst>
              <a:path w="1652016" h="3407663">
                <a:moveTo>
                  <a:pt x="12954" y="3394710"/>
                </a:moveTo>
                <a:lnTo>
                  <a:pt x="12954" y="12954"/>
                </a:lnTo>
                <a:lnTo>
                  <a:pt x="1639061" y="12954"/>
                </a:lnTo>
                <a:lnTo>
                  <a:pt x="1639061" y="3394710"/>
                </a:lnTo>
                <a:lnTo>
                  <a:pt x="12954" y="339471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709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285" y="2691383"/>
            <a:ext cx="1985908" cy="2673096"/>
          </a:xfrm>
          <a:prstGeom prst="rect">
            <a:avLst/>
          </a:prstGeom>
        </p:spPr>
      </p:pic>
      <p:pic>
        <p:nvPicPr>
          <p:cNvPr id="710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157" y="2743200"/>
            <a:ext cx="1867004" cy="2518065"/>
          </a:xfrm>
          <a:prstGeom prst="rect">
            <a:avLst/>
          </a:prstGeom>
        </p:spPr>
      </p:pic>
      <p:sp>
        <p:nvSpPr>
          <p:cNvPr id="1205" name="object 1205"/>
          <p:cNvSpPr/>
          <p:nvPr/>
        </p:nvSpPr>
        <p:spPr>
          <a:xfrm>
            <a:off x="5949722" y="2717293"/>
            <a:ext cx="1905877" cy="2566415"/>
          </a:xfrm>
          <a:custGeom>
            <a:avLst/>
            <a:gdLst/>
            <a:ahLst/>
            <a:cxnLst/>
            <a:rect l="l" t="t" r="r" b="b"/>
            <a:pathLst>
              <a:path w="2540508" h="2566415">
                <a:moveTo>
                  <a:pt x="12954" y="2553462"/>
                </a:moveTo>
                <a:lnTo>
                  <a:pt x="12954" y="12954"/>
                </a:lnTo>
                <a:lnTo>
                  <a:pt x="2527554" y="12954"/>
                </a:lnTo>
                <a:lnTo>
                  <a:pt x="2527554" y="2553462"/>
                </a:lnTo>
                <a:lnTo>
                  <a:pt x="12954" y="2553462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b="1" dirty="0" smtClean="0"/>
              <a:t>IDEALS OF ENDODONTICS ACCESS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914402"/>
          <a:ext cx="9144000" cy="5943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G:\2019-01-02\mds admns.2017-180015.JPG"/>
          <p:cNvPicPr>
            <a:picLocks noChangeAspect="1" noChangeArrowheads="1"/>
          </p:cNvPicPr>
          <p:nvPr/>
        </p:nvPicPr>
        <p:blipFill>
          <a:blip r:embed="rId6"/>
          <a:srcRect l="10570" t="21887" r="63143" b="54542"/>
          <a:stretch>
            <a:fillRect/>
          </a:stretch>
        </p:blipFill>
        <p:spPr bwMode="auto">
          <a:xfrm>
            <a:off x="152400" y="4495804"/>
            <a:ext cx="2133600" cy="2191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0" y="145772"/>
            <a:ext cx="965770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algn="ctr">
              <a:lnSpc>
                <a:spcPct val="100000"/>
              </a:lnSpc>
            </a:pPr>
            <a:r>
              <a:rPr sz="2800" b="1" spc="10" dirty="0">
                <a:solidFill>
                  <a:srgbClr val="ECB720"/>
                </a:solidFill>
                <a:latin typeface="Cambria"/>
                <a:cs typeface="Cambria"/>
              </a:rPr>
              <a:t>Access Cavity Preparation In </a:t>
            </a:r>
            <a:r>
              <a:rPr sz="2800" b="1" spc="10" dirty="0">
                <a:solidFill>
                  <a:srgbClr val="59B9D8"/>
                </a:solidFill>
                <a:latin typeface="Cambria"/>
                <a:cs typeface="Cambria"/>
              </a:rPr>
              <a:t>MANDIBULAR MOLARS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1577" name="object 1577"/>
          <p:cNvSpPr/>
          <p:nvPr/>
        </p:nvSpPr>
        <p:spPr>
          <a:xfrm>
            <a:off x="1828086" y="2758440"/>
            <a:ext cx="6002312" cy="3393046"/>
          </a:xfrm>
          <a:custGeom>
            <a:avLst/>
            <a:gdLst/>
            <a:ahLst/>
            <a:cxnLst/>
            <a:rect l="l" t="t" r="r" b="b"/>
            <a:pathLst>
              <a:path w="8000999" h="3393046">
                <a:moveTo>
                  <a:pt x="0" y="3393046"/>
                </a:moveTo>
                <a:lnTo>
                  <a:pt x="0" y="0"/>
                </a:lnTo>
                <a:lnTo>
                  <a:pt x="8001000" y="0"/>
                </a:lnTo>
                <a:lnTo>
                  <a:pt x="8001000" y="3393046"/>
                </a:lnTo>
                <a:lnTo>
                  <a:pt x="0" y="3393046"/>
                </a:lnTo>
                <a:close/>
              </a:path>
            </a:pathLst>
          </a:custGeom>
          <a:solidFill>
            <a:srgbClr val="F5D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8" name="object 1578"/>
          <p:cNvSpPr/>
          <p:nvPr/>
        </p:nvSpPr>
        <p:spPr>
          <a:xfrm>
            <a:off x="1809029" y="2739390"/>
            <a:ext cx="6040423" cy="38100"/>
          </a:xfrm>
          <a:custGeom>
            <a:avLst/>
            <a:gdLst/>
            <a:ahLst/>
            <a:cxnLst/>
            <a:rect l="l" t="t" r="r" b="b"/>
            <a:pathLst>
              <a:path w="8051800" h="38100">
                <a:moveTo>
                  <a:pt x="19050" y="19050"/>
                </a:moveTo>
                <a:lnTo>
                  <a:pt x="8032750" y="1905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9" name="object 1579"/>
          <p:cNvSpPr/>
          <p:nvPr/>
        </p:nvSpPr>
        <p:spPr>
          <a:xfrm>
            <a:off x="1823321" y="1130300"/>
            <a:ext cx="9527" cy="5033886"/>
          </a:xfrm>
          <a:custGeom>
            <a:avLst/>
            <a:gdLst/>
            <a:ahLst/>
            <a:cxnLst/>
            <a:rect l="l" t="t" r="r" b="b"/>
            <a:pathLst>
              <a:path w="12700" h="5033886">
                <a:moveTo>
                  <a:pt x="6350" y="6350"/>
                </a:moveTo>
                <a:lnTo>
                  <a:pt x="6350" y="502753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0" name="object 1580"/>
          <p:cNvSpPr/>
          <p:nvPr/>
        </p:nvSpPr>
        <p:spPr>
          <a:xfrm>
            <a:off x="7825634" y="1130300"/>
            <a:ext cx="9527" cy="5033886"/>
          </a:xfrm>
          <a:custGeom>
            <a:avLst/>
            <a:gdLst/>
            <a:ahLst/>
            <a:cxnLst/>
            <a:rect l="l" t="t" r="r" b="b"/>
            <a:pathLst>
              <a:path w="12700" h="5033886">
                <a:moveTo>
                  <a:pt x="6350" y="6350"/>
                </a:moveTo>
                <a:lnTo>
                  <a:pt x="6350" y="502753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1" name="object 1581"/>
          <p:cNvSpPr/>
          <p:nvPr/>
        </p:nvSpPr>
        <p:spPr>
          <a:xfrm>
            <a:off x="1818557" y="1136650"/>
            <a:ext cx="6021368" cy="12700"/>
          </a:xfrm>
          <a:custGeom>
            <a:avLst/>
            <a:gdLst/>
            <a:ahLst/>
            <a:cxnLst/>
            <a:rect l="l" t="t" r="r" b="b"/>
            <a:pathLst>
              <a:path w="8026400" h="12700">
                <a:moveTo>
                  <a:pt x="6350" y="6350"/>
                </a:moveTo>
                <a:lnTo>
                  <a:pt x="8020050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2" name="object 1582"/>
          <p:cNvSpPr/>
          <p:nvPr/>
        </p:nvSpPr>
        <p:spPr>
          <a:xfrm>
            <a:off x="1818557" y="6145132"/>
            <a:ext cx="6021368" cy="12700"/>
          </a:xfrm>
          <a:custGeom>
            <a:avLst/>
            <a:gdLst/>
            <a:ahLst/>
            <a:cxnLst/>
            <a:rect l="l" t="t" r="r" b="b"/>
            <a:pathLst>
              <a:path w="8026400" h="12700">
                <a:moveTo>
                  <a:pt x="6350" y="6350"/>
                </a:moveTo>
                <a:lnTo>
                  <a:pt x="8020050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text 1"/>
          <p:cNvSpPr txBox="1"/>
          <p:nvPr/>
        </p:nvSpPr>
        <p:spPr>
          <a:xfrm>
            <a:off x="1896684" y="1205279"/>
            <a:ext cx="91051" cy="3077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447800" y="1193827"/>
            <a:ext cx="142228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solidFill>
                  <a:srgbClr val="FFFFFF"/>
                </a:solidFill>
                <a:latin typeface="Cambria"/>
                <a:cs typeface="Cambria"/>
              </a:rPr>
              <a:t>Mesial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2286000" y="1193827"/>
            <a:ext cx="154688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solidFill>
                  <a:srgbClr val="FFFFFF"/>
                </a:solidFill>
                <a:latin typeface="Cambria"/>
                <a:cs typeface="Cambria"/>
              </a:rPr>
              <a:t>and Distal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3579279" y="1193826"/>
            <a:ext cx="3475310" cy="30316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70" spc="10" dirty="0">
                <a:solidFill>
                  <a:srgbClr val="FFFFFF"/>
                </a:solidFill>
                <a:latin typeface="Cambria"/>
                <a:cs typeface="Cambria"/>
              </a:rPr>
              <a:t>boundary should be established</a:t>
            </a:r>
            <a:endParaRPr sz="1900">
              <a:latin typeface="Cambria"/>
              <a:cs typeface="Cambr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896684" y="1662376"/>
            <a:ext cx="91051" cy="3077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2153867" y="1650923"/>
            <a:ext cx="716222" cy="3077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solidFill>
                  <a:srgbClr val="FFFFFF"/>
                </a:solidFill>
                <a:latin typeface="Cambria"/>
                <a:cs typeface="Cambria"/>
              </a:rPr>
              <a:t>Mesial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1447801" y="1650922"/>
            <a:ext cx="2922764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57314">
              <a:lnSpc>
                <a:spcPct val="100000"/>
              </a:lnSpc>
            </a:pPr>
            <a:r>
              <a:rPr sz="2000" spc="10" dirty="0">
                <a:solidFill>
                  <a:srgbClr val="FFFFFF"/>
                </a:solidFill>
                <a:latin typeface="Cambria"/>
                <a:cs typeface="Cambria"/>
              </a:rPr>
              <a:t>boundary for</a:t>
            </a:r>
            <a:endParaRPr sz="20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2000" spc="10" dirty="0">
                <a:solidFill>
                  <a:srgbClr val="FFFFFF"/>
                </a:solidFill>
                <a:latin typeface="Cambria"/>
                <a:cs typeface="Cambria"/>
              </a:rPr>
              <a:t>cusp tips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3831022" y="1650923"/>
            <a:ext cx="1288814" cy="3077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solidFill>
                  <a:srgbClr val="FFFFFF"/>
                </a:solidFill>
                <a:latin typeface="Cambria"/>
                <a:cs typeface="Cambria"/>
              </a:rPr>
              <a:t>mandibular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4819890" y="1650923"/>
            <a:ext cx="3656578" cy="30316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70" spc="10" dirty="0">
                <a:solidFill>
                  <a:srgbClr val="FFFFFF"/>
                </a:solidFill>
                <a:latin typeface="Cambria"/>
                <a:cs typeface="Cambria"/>
              </a:rPr>
              <a:t>molars are line connecting mesial</a:t>
            </a:r>
            <a:endParaRPr sz="1900">
              <a:latin typeface="Cambria"/>
              <a:cs typeface="Cambria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1896684" y="2424373"/>
            <a:ext cx="91051" cy="3077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2153867" y="2412920"/>
            <a:ext cx="639278" cy="3077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solidFill>
                  <a:srgbClr val="FFFFFF"/>
                </a:solidFill>
                <a:latin typeface="Cambria"/>
                <a:cs typeface="Cambria"/>
              </a:rPr>
              <a:t>Distal</a:t>
            </a:r>
            <a:endParaRPr sz="2000">
              <a:latin typeface="Cambria"/>
              <a:cs typeface="Cambria"/>
            </a:endParaRPr>
          </a:p>
        </p:txBody>
      </p:sp>
      <p:pic>
        <p:nvPicPr>
          <p:cNvPr id="87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558" y="2843785"/>
            <a:ext cx="3705428" cy="3130295"/>
          </a:xfrm>
          <a:prstGeom prst="rect">
            <a:avLst/>
          </a:prstGeom>
        </p:spPr>
      </p:pic>
      <p:pic>
        <p:nvPicPr>
          <p:cNvPr id="879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431" y="2895601"/>
            <a:ext cx="3586524" cy="2971799"/>
          </a:xfrm>
          <a:prstGeom prst="rect">
            <a:avLst/>
          </a:prstGeom>
        </p:spPr>
      </p:pic>
      <p:sp>
        <p:nvSpPr>
          <p:cNvPr id="1583" name="object 1583"/>
          <p:cNvSpPr/>
          <p:nvPr/>
        </p:nvSpPr>
        <p:spPr>
          <a:xfrm>
            <a:off x="2951995" y="2869693"/>
            <a:ext cx="3625397" cy="3023615"/>
          </a:xfrm>
          <a:custGeom>
            <a:avLst/>
            <a:gdLst/>
            <a:ahLst/>
            <a:cxnLst/>
            <a:rect l="l" t="t" r="r" b="b"/>
            <a:pathLst>
              <a:path w="4832604" h="3023615">
                <a:moveTo>
                  <a:pt x="12953" y="3010662"/>
                </a:moveTo>
                <a:lnTo>
                  <a:pt x="12953" y="12954"/>
                </a:lnTo>
                <a:lnTo>
                  <a:pt x="4819650" y="12954"/>
                </a:lnTo>
                <a:lnTo>
                  <a:pt x="4819650" y="3010662"/>
                </a:lnTo>
                <a:lnTo>
                  <a:pt x="12953" y="3010662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TextBox 26"/>
          <p:cNvSpPr txBox="1"/>
          <p:nvPr/>
        </p:nvSpPr>
        <p:spPr>
          <a:xfrm>
            <a:off x="1295400" y="1371600"/>
            <a:ext cx="7315200" cy="133882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 smtClean="0">
                <a:solidFill>
                  <a:schemeClr val="bg1"/>
                </a:solidFill>
              </a:rPr>
              <a:t>Mesial</a:t>
            </a:r>
            <a:r>
              <a:rPr lang="en-US" dirty="0" smtClean="0">
                <a:solidFill>
                  <a:schemeClr val="bg1"/>
                </a:solidFill>
              </a:rPr>
              <a:t> &amp; distal boundary should be established.</a:t>
            </a:r>
          </a:p>
          <a:p>
            <a:pPr>
              <a:lnSpc>
                <a:spcPct val="150000"/>
              </a:lnSpc>
            </a:pPr>
            <a:r>
              <a:rPr lang="en-US" dirty="0" err="1" smtClean="0">
                <a:solidFill>
                  <a:schemeClr val="bg1"/>
                </a:solidFill>
              </a:rPr>
              <a:t>Mesial</a:t>
            </a:r>
            <a:r>
              <a:rPr lang="en-US" dirty="0" smtClean="0">
                <a:solidFill>
                  <a:schemeClr val="bg1"/>
                </a:solidFill>
              </a:rPr>
              <a:t> boundary for </a:t>
            </a:r>
            <a:r>
              <a:rPr lang="en-US" dirty="0" err="1" smtClean="0">
                <a:solidFill>
                  <a:schemeClr val="bg1"/>
                </a:solidFill>
              </a:rPr>
              <a:t>mandibular</a:t>
            </a:r>
            <a:r>
              <a:rPr lang="en-US" dirty="0" smtClean="0">
                <a:solidFill>
                  <a:schemeClr val="bg1"/>
                </a:solidFill>
              </a:rPr>
              <a:t> molars are lines connecting </a:t>
            </a:r>
            <a:r>
              <a:rPr lang="en-US" dirty="0" err="1" smtClean="0">
                <a:solidFill>
                  <a:schemeClr val="bg1"/>
                </a:solidFill>
              </a:rPr>
              <a:t>mesial</a:t>
            </a:r>
            <a:r>
              <a:rPr lang="en-US" dirty="0" smtClean="0">
                <a:solidFill>
                  <a:schemeClr val="bg1"/>
                </a:solidFill>
              </a:rPr>
              <a:t> cusp tips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Distal – is the line connecting  </a:t>
            </a:r>
            <a:r>
              <a:rPr lang="en-US" dirty="0" err="1" smtClean="0">
                <a:solidFill>
                  <a:schemeClr val="bg1"/>
                </a:solidFill>
              </a:rPr>
              <a:t>buccal</a:t>
            </a:r>
            <a:r>
              <a:rPr lang="en-US" dirty="0" smtClean="0">
                <a:solidFill>
                  <a:schemeClr val="bg1"/>
                </a:solidFill>
              </a:rPr>
              <a:t> &amp; lingual grooves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28600" y="221972"/>
            <a:ext cx="89154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b="1" spc="10" dirty="0">
                <a:solidFill>
                  <a:srgbClr val="ECB720"/>
                </a:solidFill>
                <a:latin typeface="Cambria"/>
                <a:cs typeface="Cambria"/>
              </a:rPr>
              <a:t>Access Cavity Preparation In </a:t>
            </a:r>
            <a:r>
              <a:rPr sz="2800" b="1" spc="10" dirty="0">
                <a:solidFill>
                  <a:srgbClr val="59B9D8"/>
                </a:solidFill>
                <a:latin typeface="Cambria"/>
                <a:cs typeface="Cambria"/>
              </a:rPr>
              <a:t>MANDIBULAR MOLARS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1585" name="object 1585"/>
          <p:cNvSpPr/>
          <p:nvPr/>
        </p:nvSpPr>
        <p:spPr>
          <a:xfrm>
            <a:off x="170695" y="2078089"/>
            <a:ext cx="2057545" cy="3565271"/>
          </a:xfrm>
          <a:custGeom>
            <a:avLst/>
            <a:gdLst/>
            <a:ahLst/>
            <a:cxnLst/>
            <a:rect l="l" t="t" r="r" b="b"/>
            <a:pathLst>
              <a:path w="2742679" h="3565271">
                <a:moveTo>
                  <a:pt x="0" y="3565271"/>
                </a:moveTo>
                <a:lnTo>
                  <a:pt x="0" y="0"/>
                </a:lnTo>
                <a:lnTo>
                  <a:pt x="2742679" y="0"/>
                </a:lnTo>
                <a:lnTo>
                  <a:pt x="2742679" y="3565271"/>
                </a:lnTo>
                <a:lnTo>
                  <a:pt x="0" y="3565271"/>
                </a:lnTo>
                <a:close/>
              </a:path>
            </a:pathLst>
          </a:custGeom>
          <a:solidFill>
            <a:srgbClr val="F5D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6" name="object 1586"/>
          <p:cNvSpPr/>
          <p:nvPr/>
        </p:nvSpPr>
        <p:spPr>
          <a:xfrm>
            <a:off x="151640" y="2059038"/>
            <a:ext cx="2095655" cy="38100"/>
          </a:xfrm>
          <a:custGeom>
            <a:avLst/>
            <a:gdLst/>
            <a:ahLst/>
            <a:cxnLst/>
            <a:rect l="l" t="t" r="r" b="b"/>
            <a:pathLst>
              <a:path w="2793479" h="38100">
                <a:moveTo>
                  <a:pt x="19050" y="19050"/>
                </a:moveTo>
                <a:lnTo>
                  <a:pt x="2774429" y="1905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7" name="object 1587"/>
          <p:cNvSpPr/>
          <p:nvPr/>
        </p:nvSpPr>
        <p:spPr>
          <a:xfrm>
            <a:off x="165931" y="825501"/>
            <a:ext cx="9527" cy="4830559"/>
          </a:xfrm>
          <a:custGeom>
            <a:avLst/>
            <a:gdLst/>
            <a:ahLst/>
            <a:cxnLst/>
            <a:rect l="l" t="t" r="r" b="b"/>
            <a:pathLst>
              <a:path w="12700" h="4830559">
                <a:moveTo>
                  <a:pt x="6350" y="6350"/>
                </a:moveTo>
                <a:lnTo>
                  <a:pt x="6350" y="482420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8" name="object 1588"/>
          <p:cNvSpPr/>
          <p:nvPr/>
        </p:nvSpPr>
        <p:spPr>
          <a:xfrm>
            <a:off x="2223476" y="825501"/>
            <a:ext cx="9527" cy="4830559"/>
          </a:xfrm>
          <a:custGeom>
            <a:avLst/>
            <a:gdLst/>
            <a:ahLst/>
            <a:cxnLst/>
            <a:rect l="l" t="t" r="r" b="b"/>
            <a:pathLst>
              <a:path w="12700" h="4830559">
                <a:moveTo>
                  <a:pt x="6350" y="6350"/>
                </a:moveTo>
                <a:lnTo>
                  <a:pt x="6350" y="482420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9" name="object 1589"/>
          <p:cNvSpPr/>
          <p:nvPr/>
        </p:nvSpPr>
        <p:spPr>
          <a:xfrm>
            <a:off x="161168" y="831850"/>
            <a:ext cx="2076600" cy="12700"/>
          </a:xfrm>
          <a:custGeom>
            <a:avLst/>
            <a:gdLst/>
            <a:ahLst/>
            <a:cxnLst/>
            <a:rect l="l" t="t" r="r" b="b"/>
            <a:pathLst>
              <a:path w="2768079" h="12700">
                <a:moveTo>
                  <a:pt x="6350" y="6350"/>
                </a:moveTo>
                <a:lnTo>
                  <a:pt x="2761729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0" name="object 1590"/>
          <p:cNvSpPr/>
          <p:nvPr/>
        </p:nvSpPr>
        <p:spPr>
          <a:xfrm>
            <a:off x="161168" y="5637004"/>
            <a:ext cx="2076600" cy="12700"/>
          </a:xfrm>
          <a:custGeom>
            <a:avLst/>
            <a:gdLst/>
            <a:ahLst/>
            <a:cxnLst/>
            <a:rect l="l" t="t" r="r" b="b"/>
            <a:pathLst>
              <a:path w="2768079" h="12700">
                <a:moveTo>
                  <a:pt x="6350" y="6350"/>
                </a:moveTo>
                <a:lnTo>
                  <a:pt x="2761729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text 1"/>
          <p:cNvSpPr txBox="1"/>
          <p:nvPr/>
        </p:nvSpPr>
        <p:spPr>
          <a:xfrm>
            <a:off x="1" y="889255"/>
            <a:ext cx="2285999" cy="98488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91439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mbria"/>
                <a:cs typeface="Cambria"/>
              </a:rPr>
              <a:t>Initial penetration made</a:t>
            </a:r>
            <a:endParaRPr sz="1600">
              <a:latin typeface="Cambria"/>
              <a:cs typeface="Cambria"/>
            </a:endParaRPr>
          </a:p>
          <a:p>
            <a:pPr marL="38176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mbria"/>
                <a:cs typeface="Cambria"/>
              </a:rPr>
              <a:t>at the center of mesial pit</a:t>
            </a:r>
            <a:endParaRPr sz="16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mbria"/>
                <a:cs typeface="Cambria"/>
              </a:rPr>
              <a:t>with bur </a:t>
            </a:r>
            <a:r>
              <a:rPr sz="1600" spc="10">
                <a:solidFill>
                  <a:srgbClr val="FFFFFF"/>
                </a:solidFill>
                <a:latin typeface="Cambria"/>
                <a:cs typeface="Cambria"/>
              </a:rPr>
              <a:t>directed </a:t>
            </a:r>
            <a:r>
              <a:rPr sz="1600" spc="10" smtClean="0">
                <a:solidFill>
                  <a:srgbClr val="FFFFFF"/>
                </a:solidFill>
                <a:latin typeface="Cambria"/>
                <a:cs typeface="Cambria"/>
              </a:rPr>
              <a:t>towards</a:t>
            </a:r>
            <a:r>
              <a:rPr lang="en-US" sz="1600" spc="10" dirty="0" smtClean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10" smtClean="0">
                <a:solidFill>
                  <a:srgbClr val="FFFFFF"/>
                </a:solidFill>
                <a:latin typeface="Cambria"/>
                <a:cs typeface="Cambria"/>
              </a:rPr>
              <a:t>distal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1592" name="object 1592"/>
          <p:cNvSpPr/>
          <p:nvPr/>
        </p:nvSpPr>
        <p:spPr>
          <a:xfrm>
            <a:off x="2342569" y="2788921"/>
            <a:ext cx="2172266" cy="3749129"/>
          </a:xfrm>
          <a:custGeom>
            <a:avLst/>
            <a:gdLst/>
            <a:ahLst/>
            <a:cxnLst/>
            <a:rect l="l" t="t" r="r" b="b"/>
            <a:pathLst>
              <a:path w="2895600" h="3749129">
                <a:moveTo>
                  <a:pt x="0" y="3749129"/>
                </a:moveTo>
                <a:lnTo>
                  <a:pt x="0" y="0"/>
                </a:lnTo>
                <a:lnTo>
                  <a:pt x="2895600" y="0"/>
                </a:lnTo>
                <a:lnTo>
                  <a:pt x="2895600" y="3749129"/>
                </a:lnTo>
                <a:lnTo>
                  <a:pt x="0" y="3749129"/>
                </a:lnTo>
                <a:close/>
              </a:path>
            </a:pathLst>
          </a:custGeom>
          <a:solidFill>
            <a:srgbClr val="F5D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4" name="object 1594"/>
          <p:cNvSpPr/>
          <p:nvPr/>
        </p:nvSpPr>
        <p:spPr>
          <a:xfrm>
            <a:off x="2337806" y="1587501"/>
            <a:ext cx="9527" cy="4963249"/>
          </a:xfrm>
          <a:custGeom>
            <a:avLst/>
            <a:gdLst/>
            <a:ahLst/>
            <a:cxnLst/>
            <a:rect l="l" t="t" r="r" b="b"/>
            <a:pathLst>
              <a:path w="12700" h="4963249">
                <a:moveTo>
                  <a:pt x="6350" y="6350"/>
                </a:moveTo>
                <a:lnTo>
                  <a:pt x="6350" y="495689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5" name="object 1595"/>
          <p:cNvSpPr/>
          <p:nvPr/>
        </p:nvSpPr>
        <p:spPr>
          <a:xfrm>
            <a:off x="4510071" y="1587501"/>
            <a:ext cx="9527" cy="4963249"/>
          </a:xfrm>
          <a:custGeom>
            <a:avLst/>
            <a:gdLst/>
            <a:ahLst/>
            <a:cxnLst/>
            <a:rect l="l" t="t" r="r" b="b"/>
            <a:pathLst>
              <a:path w="12700" h="4963249">
                <a:moveTo>
                  <a:pt x="6350" y="6350"/>
                </a:moveTo>
                <a:lnTo>
                  <a:pt x="6350" y="495689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7" name="object 1597"/>
          <p:cNvSpPr/>
          <p:nvPr/>
        </p:nvSpPr>
        <p:spPr>
          <a:xfrm>
            <a:off x="2333041" y="6531705"/>
            <a:ext cx="2191321" cy="12700"/>
          </a:xfrm>
          <a:custGeom>
            <a:avLst/>
            <a:gdLst/>
            <a:ahLst/>
            <a:cxnLst/>
            <a:rect l="l" t="t" r="r" b="b"/>
            <a:pathLst>
              <a:path w="2921000" h="12700">
                <a:moveTo>
                  <a:pt x="6350" y="6350"/>
                </a:moveTo>
                <a:lnTo>
                  <a:pt x="2914650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ext 1"/>
          <p:cNvSpPr txBox="1"/>
          <p:nvPr/>
        </p:nvSpPr>
        <p:spPr>
          <a:xfrm>
            <a:off x="2286000" y="1682115"/>
            <a:ext cx="2438400" cy="98488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130987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mbria"/>
                <a:cs typeface="Cambria"/>
              </a:rPr>
              <a:t>No. 4/No.6 round </a:t>
            </a:r>
            <a:r>
              <a:rPr sz="1600" spc="10">
                <a:solidFill>
                  <a:srgbClr val="FFFFFF"/>
                </a:solidFill>
                <a:latin typeface="Cambria"/>
                <a:cs typeface="Cambria"/>
              </a:rPr>
              <a:t>bur </a:t>
            </a:r>
            <a:r>
              <a:rPr sz="1600" spc="10" smtClean="0">
                <a:solidFill>
                  <a:srgbClr val="FFFFFF"/>
                </a:solidFill>
                <a:latin typeface="Cambria"/>
                <a:cs typeface="Cambria"/>
              </a:rPr>
              <a:t>is</a:t>
            </a:r>
            <a:r>
              <a:rPr lang="en-US" sz="1600" spc="10" dirty="0" smtClean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10" smtClean="0">
                <a:solidFill>
                  <a:srgbClr val="FFFFFF"/>
                </a:solidFill>
                <a:latin typeface="Cambria"/>
                <a:cs typeface="Cambria"/>
              </a:rPr>
              <a:t>used</a:t>
            </a:r>
            <a:r>
              <a:rPr sz="1600" spc="10" dirty="0">
                <a:solidFill>
                  <a:srgbClr val="FFFFFF"/>
                </a:solidFill>
                <a:latin typeface="Cambria"/>
                <a:cs typeface="Cambria"/>
              </a:rPr>
              <a:t>, directed </a:t>
            </a:r>
            <a:r>
              <a:rPr sz="1600" spc="10">
                <a:solidFill>
                  <a:srgbClr val="FFFFFF"/>
                </a:solidFill>
                <a:latin typeface="Cambria"/>
                <a:cs typeface="Cambria"/>
              </a:rPr>
              <a:t>towards </a:t>
            </a:r>
            <a:r>
              <a:rPr sz="1600" spc="10" smtClean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lang="en-US" sz="1600" spc="10" dirty="0" smtClean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10" smtClean="0">
                <a:solidFill>
                  <a:srgbClr val="FFFFFF"/>
                </a:solidFill>
                <a:latin typeface="Cambria"/>
                <a:cs typeface="Cambria"/>
              </a:rPr>
              <a:t>orifice </a:t>
            </a:r>
            <a:r>
              <a:rPr sz="1600" spc="10" dirty="0">
                <a:solidFill>
                  <a:srgbClr val="FFFFFF"/>
                </a:solidFill>
                <a:latin typeface="Cambria"/>
                <a:cs typeface="Cambria"/>
              </a:rPr>
              <a:t>of </a:t>
            </a:r>
            <a:r>
              <a:rPr sz="1600" spc="10">
                <a:solidFill>
                  <a:srgbClr val="FFFFFF"/>
                </a:solidFill>
                <a:latin typeface="Cambria"/>
                <a:cs typeface="Cambria"/>
              </a:rPr>
              <a:t>mesiobuccal </a:t>
            </a:r>
            <a:r>
              <a:rPr sz="1600" spc="10" smtClean="0">
                <a:solidFill>
                  <a:srgbClr val="FFFFFF"/>
                </a:solidFill>
                <a:latin typeface="Cambria"/>
                <a:cs typeface="Cambria"/>
              </a:rPr>
              <a:t>or</a:t>
            </a:r>
            <a:r>
              <a:rPr lang="en-US" sz="1600" spc="10" dirty="0" smtClean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10" smtClean="0">
                <a:solidFill>
                  <a:srgbClr val="FFFFFF"/>
                </a:solidFill>
                <a:latin typeface="Cambria"/>
                <a:cs typeface="Cambria"/>
              </a:rPr>
              <a:t>distal </a:t>
            </a:r>
            <a:r>
              <a:rPr sz="1600" spc="10" dirty="0">
                <a:solidFill>
                  <a:srgbClr val="FFFFFF"/>
                </a:solidFill>
                <a:latin typeface="Cambria"/>
                <a:cs typeface="Cambria"/>
              </a:rPr>
              <a:t>canal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1598" name="object 1598"/>
          <p:cNvSpPr/>
          <p:nvPr/>
        </p:nvSpPr>
        <p:spPr>
          <a:xfrm>
            <a:off x="4648199" y="859523"/>
            <a:ext cx="2514601" cy="969277"/>
          </a:xfrm>
          <a:custGeom>
            <a:avLst/>
            <a:gdLst/>
            <a:ahLst/>
            <a:cxnLst/>
            <a:rect l="l" t="t" r="r" b="b"/>
            <a:pathLst>
              <a:path w="2726600" h="1036282">
                <a:moveTo>
                  <a:pt x="0" y="1036282"/>
                </a:moveTo>
                <a:lnTo>
                  <a:pt x="0" y="0"/>
                </a:lnTo>
                <a:lnTo>
                  <a:pt x="2726601" y="0"/>
                </a:lnTo>
                <a:lnTo>
                  <a:pt x="2726601" y="1036282"/>
                </a:lnTo>
                <a:lnTo>
                  <a:pt x="0" y="1036282"/>
                </a:lnTo>
                <a:close/>
              </a:path>
            </a:pathLst>
          </a:custGeom>
          <a:solidFill>
            <a:srgbClr val="6A87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9" name="object 1599"/>
          <p:cNvSpPr/>
          <p:nvPr/>
        </p:nvSpPr>
        <p:spPr>
          <a:xfrm>
            <a:off x="4641617" y="1895806"/>
            <a:ext cx="2045483" cy="4123995"/>
          </a:xfrm>
          <a:custGeom>
            <a:avLst/>
            <a:gdLst/>
            <a:ahLst/>
            <a:cxnLst/>
            <a:rect l="l" t="t" r="r" b="b"/>
            <a:pathLst>
              <a:path w="2726600" h="4123995">
                <a:moveTo>
                  <a:pt x="0" y="4123995"/>
                </a:moveTo>
                <a:lnTo>
                  <a:pt x="0" y="0"/>
                </a:lnTo>
                <a:lnTo>
                  <a:pt x="2726601" y="0"/>
                </a:lnTo>
                <a:lnTo>
                  <a:pt x="2726601" y="4123995"/>
                </a:lnTo>
                <a:lnTo>
                  <a:pt x="0" y="4123995"/>
                </a:lnTo>
                <a:close/>
              </a:path>
            </a:pathLst>
          </a:custGeom>
          <a:solidFill>
            <a:srgbClr val="F5D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0" name="object 1600"/>
          <p:cNvSpPr/>
          <p:nvPr/>
        </p:nvSpPr>
        <p:spPr>
          <a:xfrm>
            <a:off x="4622565" y="1876760"/>
            <a:ext cx="2083593" cy="38100"/>
          </a:xfrm>
          <a:custGeom>
            <a:avLst/>
            <a:gdLst/>
            <a:ahLst/>
            <a:cxnLst/>
            <a:rect l="l" t="t" r="r" b="b"/>
            <a:pathLst>
              <a:path w="2777400" h="38100">
                <a:moveTo>
                  <a:pt x="19050" y="19050"/>
                </a:moveTo>
                <a:lnTo>
                  <a:pt x="2758351" y="1905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1" name="object 1601"/>
          <p:cNvSpPr/>
          <p:nvPr/>
        </p:nvSpPr>
        <p:spPr>
          <a:xfrm>
            <a:off x="4636857" y="846826"/>
            <a:ext cx="9527" cy="5185676"/>
          </a:xfrm>
          <a:custGeom>
            <a:avLst/>
            <a:gdLst/>
            <a:ahLst/>
            <a:cxnLst/>
            <a:rect l="l" t="t" r="r" b="b"/>
            <a:pathLst>
              <a:path w="12700" h="5185676">
                <a:moveTo>
                  <a:pt x="6350" y="6350"/>
                </a:moveTo>
                <a:lnTo>
                  <a:pt x="6350" y="517932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2" name="object 1602"/>
          <p:cNvSpPr/>
          <p:nvPr/>
        </p:nvSpPr>
        <p:spPr>
          <a:xfrm>
            <a:off x="6682336" y="846826"/>
            <a:ext cx="9527" cy="5185676"/>
          </a:xfrm>
          <a:custGeom>
            <a:avLst/>
            <a:gdLst/>
            <a:ahLst/>
            <a:cxnLst/>
            <a:rect l="l" t="t" r="r" b="b"/>
            <a:pathLst>
              <a:path w="12700" h="5185676">
                <a:moveTo>
                  <a:pt x="6350" y="6350"/>
                </a:moveTo>
                <a:lnTo>
                  <a:pt x="6350" y="517932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3" name="object 1603"/>
          <p:cNvSpPr/>
          <p:nvPr/>
        </p:nvSpPr>
        <p:spPr>
          <a:xfrm>
            <a:off x="4632092" y="853176"/>
            <a:ext cx="2064538" cy="12700"/>
          </a:xfrm>
          <a:custGeom>
            <a:avLst/>
            <a:gdLst/>
            <a:ahLst/>
            <a:cxnLst/>
            <a:rect l="l" t="t" r="r" b="b"/>
            <a:pathLst>
              <a:path w="2752000" h="12700">
                <a:moveTo>
                  <a:pt x="6350" y="6350"/>
                </a:moveTo>
                <a:lnTo>
                  <a:pt x="2745651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4" name="object 1604"/>
          <p:cNvSpPr/>
          <p:nvPr/>
        </p:nvSpPr>
        <p:spPr>
          <a:xfrm>
            <a:off x="4632092" y="6013450"/>
            <a:ext cx="2064538" cy="12700"/>
          </a:xfrm>
          <a:custGeom>
            <a:avLst/>
            <a:gdLst/>
            <a:ahLst/>
            <a:cxnLst/>
            <a:rect l="l" t="t" r="r" b="b"/>
            <a:pathLst>
              <a:path w="2752000" h="12700">
                <a:moveTo>
                  <a:pt x="6350" y="6350"/>
                </a:moveTo>
                <a:lnTo>
                  <a:pt x="2745651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text 1"/>
          <p:cNvSpPr txBox="1"/>
          <p:nvPr/>
        </p:nvSpPr>
        <p:spPr>
          <a:xfrm>
            <a:off x="4721878" y="910580"/>
            <a:ext cx="2403991" cy="5355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80" spc="10" dirty="0">
                <a:solidFill>
                  <a:srgbClr val="FFFFFF"/>
                </a:solidFill>
                <a:latin typeface="Cambria"/>
                <a:cs typeface="Cambria"/>
              </a:rPr>
              <a:t>Endodontic explorer used</a:t>
            </a:r>
            <a:endParaRPr sz="1600">
              <a:latin typeface="Cambria"/>
              <a:cs typeface="Cambria"/>
            </a:endParaRPr>
          </a:p>
          <a:p>
            <a:pPr marL="175336">
              <a:lnSpc>
                <a:spcPct val="100000"/>
              </a:lnSpc>
            </a:pPr>
            <a:r>
              <a:rPr sz="1800" spc="10" dirty="0">
                <a:solidFill>
                  <a:srgbClr val="FFFFFF"/>
                </a:solidFill>
                <a:latin typeface="Cambria"/>
                <a:cs typeface="Cambria"/>
              </a:rPr>
              <a:t>to locate canal orifices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606" name="object 1606"/>
          <p:cNvSpPr/>
          <p:nvPr/>
        </p:nvSpPr>
        <p:spPr>
          <a:xfrm>
            <a:off x="6801430" y="2837295"/>
            <a:ext cx="2029353" cy="3649167"/>
          </a:xfrm>
          <a:custGeom>
            <a:avLst/>
            <a:gdLst/>
            <a:ahLst/>
            <a:cxnLst/>
            <a:rect l="l" t="t" r="r" b="b"/>
            <a:pathLst>
              <a:path w="2705100" h="3649167">
                <a:moveTo>
                  <a:pt x="0" y="3649167"/>
                </a:moveTo>
                <a:lnTo>
                  <a:pt x="0" y="0"/>
                </a:lnTo>
                <a:lnTo>
                  <a:pt x="2705100" y="0"/>
                </a:lnTo>
                <a:lnTo>
                  <a:pt x="2705100" y="3649167"/>
                </a:lnTo>
                <a:lnTo>
                  <a:pt x="0" y="3649167"/>
                </a:lnTo>
                <a:close/>
              </a:path>
            </a:pathLst>
          </a:custGeom>
          <a:solidFill>
            <a:srgbClr val="F5D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7" name="object 1607"/>
          <p:cNvSpPr/>
          <p:nvPr/>
        </p:nvSpPr>
        <p:spPr>
          <a:xfrm>
            <a:off x="6782374" y="2818245"/>
            <a:ext cx="2067463" cy="38100"/>
          </a:xfrm>
          <a:custGeom>
            <a:avLst/>
            <a:gdLst/>
            <a:ahLst/>
            <a:cxnLst/>
            <a:rect l="l" t="t" r="r" b="b"/>
            <a:pathLst>
              <a:path w="2755900" h="38100">
                <a:moveTo>
                  <a:pt x="19050" y="19050"/>
                </a:moveTo>
                <a:lnTo>
                  <a:pt x="2736850" y="1905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8" name="object 1608"/>
          <p:cNvSpPr/>
          <p:nvPr/>
        </p:nvSpPr>
        <p:spPr>
          <a:xfrm>
            <a:off x="6796665" y="1910196"/>
            <a:ext cx="9527" cy="4588967"/>
          </a:xfrm>
          <a:custGeom>
            <a:avLst/>
            <a:gdLst/>
            <a:ahLst/>
            <a:cxnLst/>
            <a:rect l="l" t="t" r="r" b="b"/>
            <a:pathLst>
              <a:path w="12700" h="4588967">
                <a:moveTo>
                  <a:pt x="6350" y="6350"/>
                </a:moveTo>
                <a:lnTo>
                  <a:pt x="6350" y="458261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9" name="object 1609"/>
          <p:cNvSpPr/>
          <p:nvPr/>
        </p:nvSpPr>
        <p:spPr>
          <a:xfrm>
            <a:off x="8826018" y="1910196"/>
            <a:ext cx="9527" cy="4588967"/>
          </a:xfrm>
          <a:custGeom>
            <a:avLst/>
            <a:gdLst/>
            <a:ahLst/>
            <a:cxnLst/>
            <a:rect l="l" t="t" r="r" b="b"/>
            <a:pathLst>
              <a:path w="12700" h="4588967">
                <a:moveTo>
                  <a:pt x="6350" y="6350"/>
                </a:moveTo>
                <a:lnTo>
                  <a:pt x="6350" y="458261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0" name="object 1610"/>
          <p:cNvSpPr/>
          <p:nvPr/>
        </p:nvSpPr>
        <p:spPr>
          <a:xfrm>
            <a:off x="6791899" y="1916545"/>
            <a:ext cx="2048408" cy="12700"/>
          </a:xfrm>
          <a:custGeom>
            <a:avLst/>
            <a:gdLst/>
            <a:ahLst/>
            <a:cxnLst/>
            <a:rect l="l" t="t" r="r" b="b"/>
            <a:pathLst>
              <a:path w="2730500" h="12700">
                <a:moveTo>
                  <a:pt x="6350" y="6350"/>
                </a:moveTo>
                <a:lnTo>
                  <a:pt x="2724150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1" name="object 1611"/>
          <p:cNvSpPr/>
          <p:nvPr/>
        </p:nvSpPr>
        <p:spPr>
          <a:xfrm>
            <a:off x="6791899" y="6480115"/>
            <a:ext cx="2048408" cy="12700"/>
          </a:xfrm>
          <a:custGeom>
            <a:avLst/>
            <a:gdLst/>
            <a:ahLst/>
            <a:cxnLst/>
            <a:rect l="l" t="t" r="r" b="b"/>
            <a:pathLst>
              <a:path w="2730500" h="12700">
                <a:moveTo>
                  <a:pt x="6350" y="6350"/>
                </a:moveTo>
                <a:lnTo>
                  <a:pt x="2724150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text 1"/>
          <p:cNvSpPr txBox="1"/>
          <p:nvPr/>
        </p:nvSpPr>
        <p:spPr>
          <a:xfrm>
            <a:off x="6934200" y="1905000"/>
            <a:ext cx="2209799" cy="830997"/>
          </a:xfrm>
          <a:prstGeom prst="rect">
            <a:avLst/>
          </a:prstGeom>
          <a:solidFill>
            <a:srgbClr val="00B050"/>
          </a:solidFill>
        </p:spPr>
        <p:txBody>
          <a:bodyPr vert="horz" wrap="square" lIns="0" tIns="0" rIns="0" bIns="0" rtlCol="0">
            <a:spAutoFit/>
          </a:bodyPr>
          <a:lstStyle/>
          <a:p>
            <a:pPr marL="135559">
              <a:lnSpc>
                <a:spcPct val="100000"/>
              </a:lnSpc>
            </a:pPr>
            <a:r>
              <a:rPr sz="1800" spc="10" dirty="0">
                <a:solidFill>
                  <a:srgbClr val="FFFFFF"/>
                </a:solidFill>
                <a:latin typeface="Cambria"/>
                <a:cs typeface="Cambria"/>
              </a:rPr>
              <a:t>Round bur is used to</a:t>
            </a:r>
            <a:endParaRPr sz="18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solidFill>
                  <a:srgbClr val="FFFFFF"/>
                </a:solidFill>
                <a:latin typeface="Cambria"/>
                <a:cs typeface="Cambria"/>
              </a:rPr>
              <a:t>remove roof of </a:t>
            </a:r>
            <a:r>
              <a:rPr sz="1800" spc="10">
                <a:solidFill>
                  <a:srgbClr val="FFFFFF"/>
                </a:solidFill>
                <a:latin typeface="Cambria"/>
                <a:cs typeface="Cambria"/>
              </a:rPr>
              <a:t>the </a:t>
            </a:r>
            <a:r>
              <a:rPr sz="1800" spc="10" smtClean="0">
                <a:solidFill>
                  <a:srgbClr val="FFFFFF"/>
                </a:solidFill>
                <a:latin typeface="Cambria"/>
                <a:cs typeface="Cambria"/>
              </a:rPr>
              <a:t>pulp</a:t>
            </a:r>
            <a:r>
              <a:rPr lang="en-US" sz="1800" spc="10" dirty="0" smtClean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10" smtClean="0">
                <a:solidFill>
                  <a:srgbClr val="FFFFFF"/>
                </a:solidFill>
                <a:latin typeface="Cambria"/>
                <a:cs typeface="Cambria"/>
              </a:rPr>
              <a:t>chamber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88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92" y="2161032"/>
            <a:ext cx="75458" cy="227076"/>
          </a:xfrm>
          <a:prstGeom prst="rect">
            <a:avLst/>
          </a:prstGeom>
        </p:spPr>
      </p:pic>
      <p:pic>
        <p:nvPicPr>
          <p:cNvPr id="883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361" y="2862071"/>
            <a:ext cx="138339" cy="227076"/>
          </a:xfrm>
          <a:prstGeom prst="rect">
            <a:avLst/>
          </a:prstGeom>
        </p:spPr>
      </p:pic>
      <p:pic>
        <p:nvPicPr>
          <p:cNvPr id="884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835" y="2005584"/>
            <a:ext cx="126906" cy="227076"/>
          </a:xfrm>
          <a:prstGeom prst="rect">
            <a:avLst/>
          </a:prstGeom>
        </p:spPr>
      </p:pic>
      <p:pic>
        <p:nvPicPr>
          <p:cNvPr id="885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46" y="2252472"/>
            <a:ext cx="1544594" cy="3163824"/>
          </a:xfrm>
          <a:prstGeom prst="rect">
            <a:avLst/>
          </a:prstGeom>
        </p:spPr>
      </p:pic>
      <p:pic>
        <p:nvPicPr>
          <p:cNvPr id="886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301" y="2947417"/>
            <a:ext cx="1708087" cy="3435095"/>
          </a:xfrm>
          <a:prstGeom prst="rect">
            <a:avLst/>
          </a:prstGeom>
        </p:spPr>
      </p:pic>
      <p:pic>
        <p:nvPicPr>
          <p:cNvPr id="887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706" y="2328672"/>
            <a:ext cx="1693224" cy="3538727"/>
          </a:xfrm>
          <a:prstGeom prst="rect">
            <a:avLst/>
          </a:prstGeom>
        </p:spPr>
      </p:pic>
      <p:pic>
        <p:nvPicPr>
          <p:cNvPr id="888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833" y="3124200"/>
            <a:ext cx="1708087" cy="3203448"/>
          </a:xfrm>
          <a:prstGeom prst="rect">
            <a:avLst/>
          </a:prstGeom>
        </p:spPr>
      </p:pic>
      <p:pic>
        <p:nvPicPr>
          <p:cNvPr id="889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933" y="3019044"/>
            <a:ext cx="142912" cy="22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object 1613"/>
          <p:cNvSpPr/>
          <p:nvPr/>
        </p:nvSpPr>
        <p:spPr>
          <a:xfrm>
            <a:off x="1942806" y="2243505"/>
            <a:ext cx="2057545" cy="3776294"/>
          </a:xfrm>
          <a:custGeom>
            <a:avLst/>
            <a:gdLst/>
            <a:ahLst/>
            <a:cxnLst/>
            <a:rect l="l" t="t" r="r" b="b"/>
            <a:pathLst>
              <a:path w="2742679" h="3776294">
                <a:moveTo>
                  <a:pt x="0" y="3776295"/>
                </a:moveTo>
                <a:lnTo>
                  <a:pt x="0" y="0"/>
                </a:lnTo>
                <a:lnTo>
                  <a:pt x="2742679" y="0"/>
                </a:lnTo>
                <a:lnTo>
                  <a:pt x="2742679" y="3776295"/>
                </a:lnTo>
                <a:lnTo>
                  <a:pt x="0" y="3776295"/>
                </a:lnTo>
                <a:close/>
              </a:path>
            </a:pathLst>
          </a:custGeom>
          <a:solidFill>
            <a:srgbClr val="F5D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4" name="object 1614"/>
          <p:cNvSpPr/>
          <p:nvPr/>
        </p:nvSpPr>
        <p:spPr>
          <a:xfrm>
            <a:off x="1923752" y="2224454"/>
            <a:ext cx="2095655" cy="38100"/>
          </a:xfrm>
          <a:custGeom>
            <a:avLst/>
            <a:gdLst/>
            <a:ahLst/>
            <a:cxnLst/>
            <a:rect l="l" t="t" r="r" b="b"/>
            <a:pathLst>
              <a:path w="2793479" h="38100">
                <a:moveTo>
                  <a:pt x="19050" y="19050"/>
                </a:moveTo>
                <a:lnTo>
                  <a:pt x="2774430" y="1905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5" name="object 1615"/>
          <p:cNvSpPr/>
          <p:nvPr/>
        </p:nvSpPr>
        <p:spPr>
          <a:xfrm>
            <a:off x="1938043" y="1148195"/>
            <a:ext cx="9527" cy="4884305"/>
          </a:xfrm>
          <a:custGeom>
            <a:avLst/>
            <a:gdLst/>
            <a:ahLst/>
            <a:cxnLst/>
            <a:rect l="l" t="t" r="r" b="b"/>
            <a:pathLst>
              <a:path w="12700" h="4884305">
                <a:moveTo>
                  <a:pt x="6350" y="6350"/>
                </a:moveTo>
                <a:lnTo>
                  <a:pt x="6350" y="487795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6" name="object 1616"/>
          <p:cNvSpPr/>
          <p:nvPr/>
        </p:nvSpPr>
        <p:spPr>
          <a:xfrm>
            <a:off x="3995587" y="1148195"/>
            <a:ext cx="9527" cy="4884305"/>
          </a:xfrm>
          <a:custGeom>
            <a:avLst/>
            <a:gdLst/>
            <a:ahLst/>
            <a:cxnLst/>
            <a:rect l="l" t="t" r="r" b="b"/>
            <a:pathLst>
              <a:path w="12700" h="4884305">
                <a:moveTo>
                  <a:pt x="6350" y="6350"/>
                </a:moveTo>
                <a:lnTo>
                  <a:pt x="6350" y="487795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7" name="object 1617"/>
          <p:cNvSpPr/>
          <p:nvPr/>
        </p:nvSpPr>
        <p:spPr>
          <a:xfrm>
            <a:off x="1933279" y="1154544"/>
            <a:ext cx="2076600" cy="12700"/>
          </a:xfrm>
          <a:custGeom>
            <a:avLst/>
            <a:gdLst/>
            <a:ahLst/>
            <a:cxnLst/>
            <a:rect l="l" t="t" r="r" b="b"/>
            <a:pathLst>
              <a:path w="2768079" h="12700">
                <a:moveTo>
                  <a:pt x="6350" y="6350"/>
                </a:moveTo>
                <a:lnTo>
                  <a:pt x="2761730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8" name="object 1618"/>
          <p:cNvSpPr/>
          <p:nvPr/>
        </p:nvSpPr>
        <p:spPr>
          <a:xfrm>
            <a:off x="1933279" y="6013450"/>
            <a:ext cx="2076600" cy="12700"/>
          </a:xfrm>
          <a:custGeom>
            <a:avLst/>
            <a:gdLst/>
            <a:ahLst/>
            <a:cxnLst/>
            <a:rect l="l" t="t" r="r" b="b"/>
            <a:pathLst>
              <a:path w="2768079" h="12700">
                <a:moveTo>
                  <a:pt x="6350" y="6350"/>
                </a:moveTo>
                <a:lnTo>
                  <a:pt x="2761730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1752601" y="1471136"/>
            <a:ext cx="2285999" cy="738664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mbria"/>
                <a:cs typeface="Cambria"/>
              </a:rPr>
              <a:t>Final finish &amp; funnelling</a:t>
            </a:r>
            <a:endParaRPr sz="1600">
              <a:latin typeface="Cambria"/>
              <a:cs typeface="Cambria"/>
            </a:endParaRPr>
          </a:p>
          <a:p>
            <a:pPr marL="23020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mbria"/>
                <a:cs typeface="Cambria"/>
              </a:rPr>
              <a:t>of cavity walls with</a:t>
            </a:r>
            <a:endParaRPr sz="1600">
              <a:latin typeface="Cambria"/>
              <a:cs typeface="Cambria"/>
            </a:endParaRPr>
          </a:p>
          <a:p>
            <a:pPr marL="45719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mbria"/>
                <a:cs typeface="Cambria"/>
              </a:rPr>
              <a:t>tapered diamond point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1620" name="object 1620"/>
          <p:cNvSpPr/>
          <p:nvPr/>
        </p:nvSpPr>
        <p:spPr>
          <a:xfrm>
            <a:off x="4514835" y="2392959"/>
            <a:ext cx="2286595" cy="3626840"/>
          </a:xfrm>
          <a:custGeom>
            <a:avLst/>
            <a:gdLst/>
            <a:ahLst/>
            <a:cxnLst/>
            <a:rect l="l" t="t" r="r" b="b"/>
            <a:pathLst>
              <a:path w="3047999" h="3626840">
                <a:moveTo>
                  <a:pt x="0" y="3626841"/>
                </a:moveTo>
                <a:lnTo>
                  <a:pt x="0" y="0"/>
                </a:lnTo>
                <a:lnTo>
                  <a:pt x="3048000" y="0"/>
                </a:lnTo>
                <a:lnTo>
                  <a:pt x="3048000" y="3626841"/>
                </a:lnTo>
                <a:lnTo>
                  <a:pt x="0" y="3626841"/>
                </a:lnTo>
                <a:close/>
              </a:path>
            </a:pathLst>
          </a:custGeom>
          <a:solidFill>
            <a:srgbClr val="F5D8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1" name="object 1621"/>
          <p:cNvSpPr/>
          <p:nvPr/>
        </p:nvSpPr>
        <p:spPr>
          <a:xfrm>
            <a:off x="4495779" y="2373909"/>
            <a:ext cx="2324705" cy="38100"/>
          </a:xfrm>
          <a:custGeom>
            <a:avLst/>
            <a:gdLst/>
            <a:ahLst/>
            <a:cxnLst/>
            <a:rect l="l" t="t" r="r" b="b"/>
            <a:pathLst>
              <a:path w="3098799" h="38100">
                <a:moveTo>
                  <a:pt x="19050" y="19050"/>
                </a:moveTo>
                <a:lnTo>
                  <a:pt x="3079750" y="1905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2" name="object 1622"/>
          <p:cNvSpPr/>
          <p:nvPr/>
        </p:nvSpPr>
        <p:spPr>
          <a:xfrm>
            <a:off x="4510070" y="1191539"/>
            <a:ext cx="9527" cy="4840960"/>
          </a:xfrm>
          <a:custGeom>
            <a:avLst/>
            <a:gdLst/>
            <a:ahLst/>
            <a:cxnLst/>
            <a:rect l="l" t="t" r="r" b="b"/>
            <a:pathLst>
              <a:path w="12700" h="4840960">
                <a:moveTo>
                  <a:pt x="6350" y="6350"/>
                </a:moveTo>
                <a:lnTo>
                  <a:pt x="6350" y="483461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3" name="object 1623"/>
          <p:cNvSpPr/>
          <p:nvPr/>
        </p:nvSpPr>
        <p:spPr>
          <a:xfrm>
            <a:off x="6796666" y="1191539"/>
            <a:ext cx="9527" cy="4840960"/>
          </a:xfrm>
          <a:custGeom>
            <a:avLst/>
            <a:gdLst/>
            <a:ahLst/>
            <a:cxnLst/>
            <a:rect l="l" t="t" r="r" b="b"/>
            <a:pathLst>
              <a:path w="12700" h="4840960">
                <a:moveTo>
                  <a:pt x="6350" y="6350"/>
                </a:moveTo>
                <a:lnTo>
                  <a:pt x="6350" y="483461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4" name="object 1624"/>
          <p:cNvSpPr/>
          <p:nvPr/>
        </p:nvSpPr>
        <p:spPr>
          <a:xfrm>
            <a:off x="4505307" y="1197891"/>
            <a:ext cx="2305650" cy="12700"/>
          </a:xfrm>
          <a:custGeom>
            <a:avLst/>
            <a:gdLst/>
            <a:ahLst/>
            <a:cxnLst/>
            <a:rect l="l" t="t" r="r" b="b"/>
            <a:pathLst>
              <a:path w="3073399" h="12700">
                <a:moveTo>
                  <a:pt x="6350" y="6350"/>
                </a:moveTo>
                <a:lnTo>
                  <a:pt x="3067050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5" name="object 1625"/>
          <p:cNvSpPr/>
          <p:nvPr/>
        </p:nvSpPr>
        <p:spPr>
          <a:xfrm>
            <a:off x="4505307" y="6013452"/>
            <a:ext cx="2305650" cy="12700"/>
          </a:xfrm>
          <a:custGeom>
            <a:avLst/>
            <a:gdLst/>
            <a:ahLst/>
            <a:cxnLst/>
            <a:rect l="l" t="t" r="r" b="b"/>
            <a:pathLst>
              <a:path w="3073399" h="12700">
                <a:moveTo>
                  <a:pt x="6350" y="6350"/>
                </a:moveTo>
                <a:lnTo>
                  <a:pt x="3067050" y="63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text 1"/>
          <p:cNvSpPr txBox="1"/>
          <p:nvPr/>
        </p:nvSpPr>
        <p:spPr>
          <a:xfrm>
            <a:off x="4419600" y="1255293"/>
            <a:ext cx="2640866" cy="98488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61036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mbria"/>
                <a:cs typeface="Cambria"/>
              </a:rPr>
              <a:t>Final preparation provide</a:t>
            </a:r>
            <a:endParaRPr sz="16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mbria"/>
                <a:cs typeface="Cambria"/>
              </a:rPr>
              <a:t>ease of access improved by</a:t>
            </a:r>
            <a:endParaRPr sz="16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mbria"/>
                <a:cs typeface="Cambria"/>
              </a:rPr>
              <a:t>leaning the preparation to</a:t>
            </a:r>
            <a:endParaRPr sz="1600">
              <a:latin typeface="Cambria"/>
              <a:cs typeface="Cambria"/>
            </a:endParaRPr>
          </a:p>
          <a:p>
            <a:pPr marL="774268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mbria"/>
                <a:cs typeface="Cambria"/>
              </a:rPr>
              <a:t>the buccal</a:t>
            </a:r>
            <a:endParaRPr sz="1600">
              <a:latin typeface="Cambria"/>
              <a:cs typeface="Cambria"/>
            </a:endParaRPr>
          </a:p>
        </p:txBody>
      </p:sp>
      <p:pic>
        <p:nvPicPr>
          <p:cNvPr id="89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481" y="2388107"/>
            <a:ext cx="130336" cy="225552"/>
          </a:xfrm>
          <a:prstGeom prst="rect">
            <a:avLst/>
          </a:prstGeom>
        </p:spPr>
      </p:pic>
      <p:pic>
        <p:nvPicPr>
          <p:cNvPr id="893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75" y="2546605"/>
            <a:ext cx="141769" cy="228599"/>
          </a:xfrm>
          <a:prstGeom prst="rect">
            <a:avLst/>
          </a:prstGeom>
        </p:spPr>
      </p:pic>
      <p:sp>
        <p:nvSpPr>
          <p:cNvPr id="5" name="text 1"/>
          <p:cNvSpPr txBox="1"/>
          <p:nvPr/>
        </p:nvSpPr>
        <p:spPr>
          <a:xfrm>
            <a:off x="0" y="221972"/>
            <a:ext cx="9887206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sz="2800" b="1" spc="10" dirty="0" smtClean="0">
                <a:solidFill>
                  <a:srgbClr val="ECB720"/>
                </a:solidFill>
                <a:latin typeface="Cambria"/>
                <a:cs typeface="Cambria"/>
              </a:rPr>
              <a:t>  </a:t>
            </a:r>
            <a:r>
              <a:rPr sz="2800" b="1" spc="10" smtClean="0">
                <a:solidFill>
                  <a:srgbClr val="ECB720"/>
                </a:solidFill>
                <a:latin typeface="Cambria"/>
                <a:cs typeface="Cambria"/>
              </a:rPr>
              <a:t>Access </a:t>
            </a:r>
            <a:r>
              <a:rPr sz="2800" b="1" spc="10" dirty="0">
                <a:solidFill>
                  <a:srgbClr val="ECB720"/>
                </a:solidFill>
                <a:latin typeface="Cambria"/>
                <a:cs typeface="Cambria"/>
              </a:rPr>
              <a:t>Cavity Preparation In </a:t>
            </a:r>
            <a:r>
              <a:rPr sz="2800" b="1" spc="10" dirty="0">
                <a:solidFill>
                  <a:srgbClr val="59B9D8"/>
                </a:solidFill>
                <a:latin typeface="Cambria"/>
                <a:cs typeface="Cambria"/>
              </a:rPr>
              <a:t>MANDIBULAR MOLARS</a:t>
            </a:r>
            <a:endParaRPr sz="2800">
              <a:latin typeface="Cambria"/>
              <a:cs typeface="Cambria"/>
            </a:endParaRPr>
          </a:p>
        </p:txBody>
      </p:sp>
      <p:pic>
        <p:nvPicPr>
          <p:cNvPr id="894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687" y="2538984"/>
            <a:ext cx="1764108" cy="3409188"/>
          </a:xfrm>
          <a:prstGeom prst="rect">
            <a:avLst/>
          </a:prstGeom>
        </p:spPr>
      </p:pic>
      <p:pic>
        <p:nvPicPr>
          <p:cNvPr id="895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559" y="2590799"/>
            <a:ext cx="1645205" cy="3250692"/>
          </a:xfrm>
          <a:prstGeom prst="rect">
            <a:avLst/>
          </a:prstGeom>
        </p:spPr>
      </p:pic>
      <p:sp>
        <p:nvSpPr>
          <p:cNvPr id="1626" name="object 1626"/>
          <p:cNvSpPr/>
          <p:nvPr/>
        </p:nvSpPr>
        <p:spPr>
          <a:xfrm>
            <a:off x="2171121" y="2564893"/>
            <a:ext cx="1684078" cy="3302507"/>
          </a:xfrm>
          <a:custGeom>
            <a:avLst/>
            <a:gdLst/>
            <a:ahLst/>
            <a:cxnLst/>
            <a:rect l="l" t="t" r="r" b="b"/>
            <a:pathLst>
              <a:path w="2244852" h="3302507">
                <a:moveTo>
                  <a:pt x="12955" y="3289554"/>
                </a:moveTo>
                <a:lnTo>
                  <a:pt x="12955" y="12954"/>
                </a:lnTo>
                <a:lnTo>
                  <a:pt x="2231899" y="12954"/>
                </a:lnTo>
                <a:lnTo>
                  <a:pt x="2231899" y="3289554"/>
                </a:lnTo>
                <a:lnTo>
                  <a:pt x="12955" y="3289554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896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326" y="2499360"/>
            <a:ext cx="1524016" cy="3454908"/>
          </a:xfrm>
          <a:prstGeom prst="rect">
            <a:avLst/>
          </a:prstGeom>
        </p:spPr>
      </p:pic>
      <p:pic>
        <p:nvPicPr>
          <p:cNvPr id="897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198" y="2551177"/>
            <a:ext cx="1405112" cy="3296411"/>
          </a:xfrm>
          <a:prstGeom prst="rect">
            <a:avLst/>
          </a:prstGeom>
        </p:spPr>
      </p:pic>
      <p:sp>
        <p:nvSpPr>
          <p:cNvPr id="1627" name="object 1627"/>
          <p:cNvSpPr/>
          <p:nvPr/>
        </p:nvSpPr>
        <p:spPr>
          <a:xfrm>
            <a:off x="4944763" y="2525268"/>
            <a:ext cx="1443986" cy="3348228"/>
          </a:xfrm>
          <a:custGeom>
            <a:avLst/>
            <a:gdLst/>
            <a:ahLst/>
            <a:cxnLst/>
            <a:rect l="l" t="t" r="r" b="b"/>
            <a:pathLst>
              <a:path w="1924813" h="3348228">
                <a:moveTo>
                  <a:pt x="12954" y="3335274"/>
                </a:moveTo>
                <a:lnTo>
                  <a:pt x="12954" y="12954"/>
                </a:lnTo>
                <a:lnTo>
                  <a:pt x="1911858" y="12954"/>
                </a:lnTo>
                <a:lnTo>
                  <a:pt x="1911858" y="3335274"/>
                </a:lnTo>
                <a:lnTo>
                  <a:pt x="12954" y="3335274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2019-01-02\mds admns.2017-180023.JPG"/>
          <p:cNvPicPr>
            <a:picLocks noChangeAspect="1" noChangeArrowheads="1"/>
          </p:cNvPicPr>
          <p:nvPr/>
        </p:nvPicPr>
        <p:blipFill>
          <a:blip r:embed="rId2"/>
          <a:srcRect l="45247" t="75609" r="9703" b="17312"/>
          <a:stretch>
            <a:fillRect/>
          </a:stretch>
        </p:blipFill>
        <p:spPr bwMode="auto">
          <a:xfrm>
            <a:off x="609600" y="838200"/>
            <a:ext cx="79248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IDEALS ARE BALANCED WITH ……..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914400"/>
          <a:ext cx="91440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4"/>
            <a:ext cx="9144000" cy="4525963"/>
          </a:xfrm>
        </p:spPr>
        <p:txBody>
          <a:bodyPr/>
          <a:lstStyle/>
          <a:p>
            <a:pPr lvl="1" algn="just" eaLnBrk="0" hangingPunct="0">
              <a:lnSpc>
                <a:spcPct val="150000"/>
              </a:lnSpc>
              <a:buNone/>
            </a:pPr>
            <a:r>
              <a:rPr lang="en-US" b="1" dirty="0" smtClean="0">
                <a:cs typeface="Times New Roman" pitchFamily="18" charset="0"/>
              </a:rPr>
              <a:t>1. </a:t>
            </a:r>
            <a:r>
              <a:rPr lang="en-US" b="1" u="sng" dirty="0" err="1" smtClean="0">
                <a:cs typeface="Times New Roman" pitchFamily="18" charset="0"/>
              </a:rPr>
              <a:t>U</a:t>
            </a:r>
            <a:r>
              <a:rPr lang="en-US" b="1" u="sng" dirty="0" err="1" smtClean="0">
                <a:cs typeface="Arial" charset="0"/>
              </a:rPr>
              <a:t>nroofing</a:t>
            </a:r>
            <a:r>
              <a:rPr lang="en-US" b="1" u="sng" dirty="0" smtClean="0">
                <a:cs typeface="Arial" charset="0"/>
              </a:rPr>
              <a:t> of chamber and exposure of pulp </a:t>
            </a:r>
            <a:r>
              <a:rPr lang="en-US" b="1" dirty="0" smtClean="0">
                <a:cs typeface="Arial" charset="0"/>
              </a:rPr>
              <a:t>	</a:t>
            </a:r>
            <a:r>
              <a:rPr lang="en-US" b="1" u="sng" dirty="0" smtClean="0">
                <a:cs typeface="Arial" charset="0"/>
              </a:rPr>
              <a:t>horns</a:t>
            </a:r>
            <a:r>
              <a:rPr lang="en-US" b="1" dirty="0" smtClean="0">
                <a:cs typeface="Arial" charset="0"/>
              </a:rPr>
              <a:t> : </a:t>
            </a: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help in</a:t>
            </a:r>
            <a:endParaRPr lang="en-US" dirty="0" smtClean="0">
              <a:solidFill>
                <a:srgbClr val="FF0000"/>
              </a:solidFill>
              <a:cs typeface="Arial" charset="0"/>
            </a:endParaRPr>
          </a:p>
          <a:p>
            <a:pPr algn="just" eaLnBrk="0" hangingPunct="0">
              <a:buNone/>
            </a:pPr>
            <a:endParaRPr lang="en-US" dirty="0"/>
          </a:p>
        </p:txBody>
      </p:sp>
      <p:sp>
        <p:nvSpPr>
          <p:cNvPr id="5" name="Round Same Side Corner Rectangle 4"/>
          <p:cNvSpPr/>
          <p:nvPr/>
        </p:nvSpPr>
        <p:spPr>
          <a:xfrm>
            <a:off x="609600" y="3048000"/>
            <a:ext cx="4267200" cy="3352800"/>
          </a:xfrm>
          <a:prstGeom prst="round2Same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0" hangingPunct="0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</a:rPr>
              <a:t>M</a:t>
            </a:r>
            <a:r>
              <a:rPr lang="en-US" sz="2000" b="1" dirty="0" smtClean="0">
                <a:solidFill>
                  <a:schemeClr val="tx1"/>
                </a:solidFill>
                <a:cs typeface="Arial" charset="0"/>
              </a:rPr>
              <a:t>aximum visibility.</a:t>
            </a:r>
          </a:p>
          <a:p>
            <a:pPr algn="just" eaLnBrk="0" hangingPunct="0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chemeClr val="tx1"/>
                </a:solidFill>
                <a:cs typeface="Arial" charset="0"/>
              </a:rPr>
              <a:t>Location of canals.</a:t>
            </a:r>
          </a:p>
          <a:p>
            <a:pPr algn="just" eaLnBrk="0" hangingPunct="0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chemeClr val="tx1"/>
                </a:solidFill>
                <a:cs typeface="Arial" charset="0"/>
              </a:rPr>
              <a:t>Easy instrumentation of canals</a:t>
            </a:r>
          </a:p>
          <a:p>
            <a:pPr algn="just" eaLnBrk="0" hangingPunct="0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chemeClr val="tx1"/>
                </a:solidFill>
                <a:cs typeface="Arial" charset="0"/>
              </a:rPr>
              <a:t>Permits straight line preparation 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lum bright="-12000" contrast="12000"/>
          </a:blip>
          <a:srcRect l="53438" t="12502" r="32701" b="57291"/>
          <a:stretch>
            <a:fillRect/>
          </a:stretch>
        </p:blipFill>
        <p:spPr bwMode="auto">
          <a:xfrm>
            <a:off x="5334000" y="3657600"/>
            <a:ext cx="1497013" cy="2514600"/>
          </a:xfrm>
          <a:prstGeom prst="rect">
            <a:avLst/>
          </a:prstGeom>
          <a:noFill/>
          <a:ln w="38100">
            <a:solidFill>
              <a:srgbClr val="0033CC"/>
            </a:solidFill>
            <a:miter lim="800000"/>
            <a:headEnd type="none" w="sm" len="sm"/>
            <a:tailEnd type="none" w="sm" len="sm"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lum bright="-6000" contrast="18000"/>
          </a:blip>
          <a:srcRect l="54688" t="63542" r="32031" b="6250"/>
          <a:stretch>
            <a:fillRect/>
          </a:stretch>
        </p:blipFill>
        <p:spPr bwMode="auto">
          <a:xfrm>
            <a:off x="7086600" y="3657600"/>
            <a:ext cx="1409700" cy="2514600"/>
          </a:xfrm>
          <a:prstGeom prst="rect">
            <a:avLst/>
          </a:prstGeom>
          <a:noFill/>
          <a:ln w="38100">
            <a:solidFill>
              <a:srgbClr val="0033CC"/>
            </a:solidFill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just" eaLnBrk="0" hangingPunct="0">
              <a:lnSpc>
                <a:spcPct val="210000"/>
              </a:lnSpc>
              <a:buNone/>
            </a:pPr>
            <a:r>
              <a:rPr lang="en-US" dirty="0" smtClean="0"/>
              <a:t>2. </a:t>
            </a:r>
            <a:r>
              <a:rPr lang="en-US" b="1" u="sng" dirty="0" smtClean="0">
                <a:cs typeface="Arial" charset="0"/>
              </a:rPr>
              <a:t>Straight line access : </a:t>
            </a:r>
            <a:r>
              <a:rPr lang="en-US" b="1" u="sng" dirty="0" smtClean="0">
                <a:solidFill>
                  <a:srgbClr val="FF0000"/>
                </a:solidFill>
                <a:cs typeface="Arial" charset="0"/>
              </a:rPr>
              <a:t>Helps in</a:t>
            </a: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 </a:t>
            </a:r>
          </a:p>
          <a:p>
            <a:pPr algn="just" eaLnBrk="0" hangingPunct="0">
              <a:lnSpc>
                <a:spcPct val="210000"/>
              </a:lnSpc>
              <a:buNone/>
            </a:pPr>
            <a:endParaRPr lang="en-US" b="1" dirty="0" smtClean="0">
              <a:cs typeface="Arial" charset="0"/>
            </a:endParaRPr>
          </a:p>
          <a:p>
            <a:pPr algn="just" eaLnBrk="0" hangingPunct="0">
              <a:lnSpc>
                <a:spcPct val="190000"/>
              </a:lnSpc>
              <a:buNone/>
            </a:pPr>
            <a:endParaRPr lang="en-US" b="1" dirty="0" smtClean="0">
              <a:cs typeface="Times New Roman" pitchFamily="18" charset="0"/>
            </a:endParaRPr>
          </a:p>
          <a:p>
            <a:pPr algn="just" eaLnBrk="0" hangingPunct="0">
              <a:lnSpc>
                <a:spcPct val="190000"/>
              </a:lnSpc>
              <a:buNone/>
            </a:pPr>
            <a:r>
              <a:rPr lang="en-US" b="1" dirty="0" smtClean="0">
                <a:cs typeface="Times New Roman" pitchFamily="18" charset="0"/>
              </a:rPr>
              <a:t>3.</a:t>
            </a:r>
            <a:r>
              <a:rPr lang="en-US" b="1" u="sng" dirty="0" smtClean="0">
                <a:cs typeface="Times New Roman" pitchFamily="18" charset="0"/>
              </a:rPr>
              <a:t>C</a:t>
            </a:r>
            <a:r>
              <a:rPr lang="en-US" b="1" u="sng" dirty="0" smtClean="0">
                <a:cs typeface="Arial" charset="0"/>
              </a:rPr>
              <a:t>onservation of tooth structure</a:t>
            </a:r>
            <a:r>
              <a:rPr lang="en-US" b="1" dirty="0" smtClean="0">
                <a:cs typeface="Arial" charset="0"/>
              </a:rPr>
              <a:t> : </a:t>
            </a: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Helps  i</a:t>
            </a:r>
            <a:r>
              <a:rPr lang="en-US" b="1" dirty="0" smtClean="0">
                <a:cs typeface="Arial" charset="0"/>
              </a:rPr>
              <a:t>n </a:t>
            </a:r>
            <a:endParaRPr lang="en-US" dirty="0" smtClean="0">
              <a:cs typeface="Arial" charset="0"/>
            </a:endParaRPr>
          </a:p>
          <a:p>
            <a:pPr algn="just" eaLnBrk="0" hangingPunct="0">
              <a:lnSpc>
                <a:spcPct val="210000"/>
              </a:lnSpc>
              <a:buNone/>
            </a:pPr>
            <a:endParaRPr lang="en-US" b="1" dirty="0" smtClean="0"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2000" y="990600"/>
            <a:ext cx="4191000" cy="2514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 eaLnBrk="0" hangingPunct="0">
              <a:lnSpc>
                <a:spcPct val="210000"/>
              </a:lnSpc>
              <a:buFont typeface="+mj-lt"/>
              <a:buAutoNum type="arabicPeriod"/>
            </a:pPr>
            <a:r>
              <a:rPr lang="en-US" sz="2000" b="1" dirty="0" smtClean="0">
                <a:solidFill>
                  <a:schemeClr val="tx1"/>
                </a:solidFill>
                <a:cs typeface="Arial" charset="0"/>
              </a:rPr>
              <a:t>Improved instrument control.</a:t>
            </a:r>
          </a:p>
          <a:p>
            <a:pPr marL="457200" indent="-457200" algn="just" eaLnBrk="0" hangingPunct="0">
              <a:lnSpc>
                <a:spcPct val="210000"/>
              </a:lnSpc>
              <a:buFont typeface="+mj-lt"/>
              <a:buAutoNum type="arabicPeriod"/>
            </a:pP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cs typeface="Arial" charset="0"/>
              </a:rPr>
              <a:t>Improved </a:t>
            </a:r>
            <a:r>
              <a:rPr lang="en-US" sz="2000" b="1" dirty="0" err="1" smtClean="0">
                <a:solidFill>
                  <a:schemeClr val="tx1"/>
                </a:solidFill>
                <a:cs typeface="Arial" charset="0"/>
              </a:rPr>
              <a:t>obturation</a:t>
            </a:r>
            <a:r>
              <a:rPr lang="en-US" sz="2000" b="1" dirty="0" smtClean="0">
                <a:solidFill>
                  <a:schemeClr val="tx1"/>
                </a:solidFill>
                <a:cs typeface="Arial" charset="0"/>
              </a:rPr>
              <a:t>.</a:t>
            </a:r>
          </a:p>
          <a:p>
            <a:pPr marL="457200" indent="-457200" algn="just" eaLnBrk="0" hangingPunct="0">
              <a:lnSpc>
                <a:spcPct val="210000"/>
              </a:lnSpc>
              <a:buFont typeface="+mj-lt"/>
              <a:buAutoNum type="arabicPeriod"/>
            </a:pPr>
            <a:r>
              <a:rPr lang="en-US" sz="2000" b="1" dirty="0" smtClean="0">
                <a:solidFill>
                  <a:schemeClr val="tx1"/>
                </a:solidFill>
                <a:cs typeface="Arial" charset="0"/>
              </a:rPr>
              <a:t>Decreased procedural errors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lum bright="-6000" contrast="12000"/>
          </a:blip>
          <a:srcRect l="51137" t="43752" r="32564" b="35416"/>
          <a:stretch>
            <a:fillRect/>
          </a:stretch>
        </p:blipFill>
        <p:spPr bwMode="auto">
          <a:xfrm>
            <a:off x="7086600" y="4876800"/>
            <a:ext cx="1828800" cy="1600200"/>
          </a:xfrm>
          <a:prstGeom prst="rect">
            <a:avLst/>
          </a:prstGeom>
          <a:noFill/>
          <a:ln w="28575">
            <a:solidFill>
              <a:srgbClr val="0033CC"/>
            </a:solidFill>
            <a:miter lim="800000"/>
            <a:headEnd type="none" w="sm" len="sm"/>
            <a:tailEnd type="none" w="sm" len="sm"/>
          </a:ln>
        </p:spPr>
      </p:pic>
      <p:sp>
        <p:nvSpPr>
          <p:cNvPr id="7" name="Rounded Rectangle 6"/>
          <p:cNvSpPr/>
          <p:nvPr/>
        </p:nvSpPr>
        <p:spPr>
          <a:xfrm>
            <a:off x="381000" y="4419600"/>
            <a:ext cx="4724400" cy="2286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 eaLnBrk="0" hangingPunct="0">
              <a:lnSpc>
                <a:spcPct val="190000"/>
              </a:lnSpc>
              <a:buFont typeface="+mj-lt"/>
              <a:buAutoNum type="arabicPeriod"/>
            </a:pPr>
            <a:r>
              <a:rPr lang="en-US" sz="2000" b="1" dirty="0" smtClean="0">
                <a:solidFill>
                  <a:schemeClr val="tx1"/>
                </a:solidFill>
                <a:cs typeface="Arial" charset="0"/>
              </a:rPr>
              <a:t>Minimal weakening of tooth.</a:t>
            </a:r>
          </a:p>
          <a:p>
            <a:pPr marL="457200" indent="-457200" algn="just" eaLnBrk="0" hangingPunct="0">
              <a:lnSpc>
                <a:spcPct val="190000"/>
              </a:lnSpc>
              <a:buFont typeface="+mj-lt"/>
              <a:buAutoNum type="arabicPeriod"/>
            </a:pPr>
            <a:r>
              <a:rPr lang="en-US" sz="2000" b="1" dirty="0" smtClean="0">
                <a:solidFill>
                  <a:schemeClr val="tx1"/>
                </a:solidFill>
                <a:cs typeface="Arial" charset="0"/>
              </a:rPr>
              <a:t>Prevention of perforation</a:t>
            </a:r>
          </a:p>
        </p:txBody>
      </p:sp>
      <p:pic>
        <p:nvPicPr>
          <p:cNvPr id="1026" name="Picture 2" descr="G:\2019-01-02\mds admns.2017-180015.JPG"/>
          <p:cNvPicPr>
            <a:picLocks noChangeAspect="1" noChangeArrowheads="1"/>
          </p:cNvPicPr>
          <p:nvPr/>
        </p:nvPicPr>
        <p:blipFill>
          <a:blip r:embed="rId3"/>
          <a:srcRect l="57228" t="24444" r="9521" b="47778"/>
          <a:stretch>
            <a:fillRect/>
          </a:stretch>
        </p:blipFill>
        <p:spPr bwMode="auto">
          <a:xfrm>
            <a:off x="5638800" y="304800"/>
            <a:ext cx="2190750" cy="1752600"/>
          </a:xfrm>
          <a:prstGeom prst="rect">
            <a:avLst/>
          </a:prstGeom>
          <a:noFill/>
        </p:spPr>
      </p:pic>
      <p:pic>
        <p:nvPicPr>
          <p:cNvPr id="1027" name="Picture 3" descr="G:\2019-01-02\mds admns.2017-180016.JPG"/>
          <p:cNvPicPr>
            <a:picLocks noChangeAspect="1" noChangeArrowheads="1"/>
          </p:cNvPicPr>
          <p:nvPr/>
        </p:nvPicPr>
        <p:blipFill>
          <a:blip r:embed="rId4"/>
          <a:srcRect l="12391" t="8889" r="47107" b="67777"/>
          <a:stretch>
            <a:fillRect/>
          </a:stretch>
        </p:blipFill>
        <p:spPr bwMode="auto">
          <a:xfrm>
            <a:off x="7010400" y="2133600"/>
            <a:ext cx="1727200" cy="1447800"/>
          </a:xfrm>
          <a:prstGeom prst="rect">
            <a:avLst/>
          </a:prstGeom>
          <a:noFill/>
        </p:spPr>
      </p:pic>
      <p:pic>
        <p:nvPicPr>
          <p:cNvPr id="1028" name="Picture 4" descr="G:\2019-01-02\mds admns.2017-180016.JPG"/>
          <p:cNvPicPr>
            <a:picLocks noChangeAspect="1" noChangeArrowheads="1"/>
          </p:cNvPicPr>
          <p:nvPr/>
        </p:nvPicPr>
        <p:blipFill>
          <a:blip r:embed="rId4"/>
          <a:srcRect l="13837" t="64444" r="52893" b="11111"/>
          <a:stretch>
            <a:fillRect/>
          </a:stretch>
        </p:blipFill>
        <p:spPr bwMode="auto">
          <a:xfrm>
            <a:off x="5257801" y="4800600"/>
            <a:ext cx="17526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574675" lvl="0" indent="-574675">
              <a:lnSpc>
                <a:spcPct val="140000"/>
              </a:lnSpc>
              <a:spcBef>
                <a:spcPct val="20000"/>
              </a:spcBef>
              <a:buClr>
                <a:srgbClr val="1F497D"/>
              </a:buClr>
              <a:buSzPct val="75000"/>
              <a:tabLst>
                <a:tab pos="574675" algn="l"/>
              </a:tabLst>
              <a:defRPr/>
            </a:pPr>
            <a:r>
              <a:rPr lang="en-US" sz="3600" b="1" i="1" dirty="0">
                <a:solidFill>
                  <a:schemeClr val="tx2"/>
                </a:solidFill>
              </a:rPr>
              <a:t>Principles of Endodontic Cavity </a:t>
            </a:r>
            <a:r>
              <a:rPr lang="en-US" sz="3600" b="1" i="1" dirty="0" smtClean="0">
                <a:solidFill>
                  <a:schemeClr val="tx2"/>
                </a:solidFill>
              </a:rPr>
              <a:t>Preparation</a:t>
            </a:r>
            <a:r>
              <a:rPr lang="en-US" sz="2800" i="1" dirty="0" smtClean="0">
                <a:solidFill>
                  <a:srgbClr val="FF0000"/>
                </a:solidFill>
              </a:rPr>
              <a:t>:</a:t>
            </a:r>
            <a:endParaRPr lang="en-US" sz="3200" i="1" dirty="0" smtClean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sz="3600" b="1" i="1" dirty="0" smtClean="0">
                <a:solidFill>
                  <a:schemeClr val="tx2"/>
                </a:solidFill>
              </a:rPr>
              <a:t> </a:t>
            </a:r>
            <a:endParaRPr lang="en-US" sz="3600" b="1" i="1" dirty="0">
              <a:solidFill>
                <a:schemeClr val="tx2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0" y="990600"/>
          <a:ext cx="91440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2133602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Endodontic Coronal Cavity Preparation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endParaRPr lang="en-US" dirty="0"/>
          </a:p>
        </p:txBody>
      </p:sp>
      <p:pic>
        <p:nvPicPr>
          <p:cNvPr id="2050" name="Picture 2" descr="G:\2019-01-02\mds admns.2017-180017.JPG"/>
          <p:cNvPicPr>
            <a:picLocks noChangeAspect="1" noChangeArrowheads="1"/>
          </p:cNvPicPr>
          <p:nvPr/>
        </p:nvPicPr>
        <p:blipFill>
          <a:blip r:embed="rId6"/>
          <a:srcRect l="8277" t="13333" r="51546" b="61111"/>
          <a:stretch>
            <a:fillRect/>
          </a:stretch>
        </p:blipFill>
        <p:spPr bwMode="auto">
          <a:xfrm>
            <a:off x="228600" y="3200400"/>
            <a:ext cx="2057400" cy="1690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Principle I: Outline Form</a:t>
            </a:r>
            <a:endParaRPr 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48768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60000"/>
              </a:lnSpc>
              <a:defRPr/>
            </a:pPr>
            <a:r>
              <a:rPr lang="en-US" sz="2800" dirty="0" smtClean="0"/>
              <a:t>Establish complete access for instrumentation, from cavity margin to apical foramen</a:t>
            </a:r>
          </a:p>
          <a:p>
            <a:pPr algn="just" eaLnBrk="1" hangingPunct="1">
              <a:lnSpc>
                <a:spcPct val="160000"/>
              </a:lnSpc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External outline form = internal anatomy of pulp</a:t>
            </a:r>
          </a:p>
          <a:p>
            <a:pPr eaLnBrk="1" hangingPunct="1">
              <a:lnSpc>
                <a:spcPct val="160000"/>
              </a:lnSpc>
              <a:buNone/>
              <a:defRPr/>
            </a:pPr>
            <a:r>
              <a:rPr lang="en-US" sz="2800" dirty="0" smtClean="0"/>
              <a:t>Three factors of internal anatomy must be considered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600200" y="4343400"/>
            <a:ext cx="4724400" cy="1752600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en-US" dirty="0" smtClean="0"/>
              <a:t>Size of the pulp chamber, 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en-US" dirty="0" smtClean="0"/>
              <a:t> Shape of the pulp chamber,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en-US" dirty="0" smtClean="0"/>
              <a:t> Number of individual root canals, their curvature, &amp;  their position.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5980</TotalTime>
  <Words>1863</Words>
  <Application>Microsoft Office PowerPoint</Application>
  <PresentationFormat>On-screen Show (4:3)</PresentationFormat>
  <Paragraphs>303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PRINCIPALS OF ACCESS CAVITY PREPARATION </vt:lpstr>
      <vt:lpstr>DEFINITION</vt:lpstr>
      <vt:lpstr>ACCESS  CAVITY</vt:lpstr>
      <vt:lpstr>IDEALS OF ENDODONTICS ACCESS</vt:lpstr>
      <vt:lpstr>IDEALS ARE BALANCED WITH ……..</vt:lpstr>
      <vt:lpstr>OBJECTIVES </vt:lpstr>
      <vt:lpstr>Slide 7</vt:lpstr>
      <vt:lpstr>Slide 8</vt:lpstr>
      <vt:lpstr>Principle I: Outline Form</vt:lpstr>
      <vt:lpstr>Slide 10</vt:lpstr>
      <vt:lpstr>MORPHOLOGY of the pulp chamber</vt:lpstr>
      <vt:lpstr>Relationships of pulp chamber to the clinical crown </vt:lpstr>
      <vt:lpstr>Relationship of the orifices on the pulp chamber floor</vt:lpstr>
      <vt:lpstr>Number, Position and Curvature of root canals </vt:lpstr>
      <vt:lpstr>Principle II: Convenience form:</vt:lpstr>
      <vt:lpstr>Slide 16</vt:lpstr>
      <vt:lpstr>Slide 17</vt:lpstr>
      <vt:lpstr>Principle III: Removal of the Remaining Carious Dentin and Defective Restorations </vt:lpstr>
      <vt:lpstr>Principle IV: cleaning of the Cavity</vt:lpstr>
      <vt:lpstr>Principle V – Endodontic radicular cavity preparation </vt:lpstr>
      <vt:lpstr>Classification of access cavity preparation instruments </vt:lpstr>
      <vt:lpstr>2. Unroofing the pulp chamber</vt:lpstr>
      <vt:lpstr>3. Canal orifice flaring instruments </vt:lpstr>
      <vt:lpstr>4. Endodontic path finder </vt:lpstr>
      <vt:lpstr>5.VISION , MAGNIFICATION ,ILLUMINATION </vt:lpstr>
      <vt:lpstr>Aids in locating canals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Principals of access cavity preparation </dc:title>
  <dc:creator>Anitha Medam</dc:creator>
  <cp:lastModifiedBy>Anitha Medam</cp:lastModifiedBy>
  <cp:revision>131</cp:revision>
  <dcterms:created xsi:type="dcterms:W3CDTF">2019-01-02T10:20:26Z</dcterms:created>
  <dcterms:modified xsi:type="dcterms:W3CDTF">2022-04-08T04:29:24Z</dcterms:modified>
</cp:coreProperties>
</file>